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1"/>
  </p:notesMasterIdLst>
  <p:handoutMasterIdLst>
    <p:handoutMasterId r:id="rId122"/>
  </p:handoutMasterIdLst>
  <p:sldIdLst>
    <p:sldId id="338" r:id="rId2"/>
    <p:sldId id="689" r:id="rId3"/>
    <p:sldId id="690" r:id="rId4"/>
    <p:sldId id="691" r:id="rId5"/>
    <p:sldId id="693" r:id="rId6"/>
    <p:sldId id="688" r:id="rId7"/>
    <p:sldId id="393" r:id="rId8"/>
    <p:sldId id="433" r:id="rId9"/>
    <p:sldId id="667" r:id="rId10"/>
    <p:sldId id="565" r:id="rId11"/>
    <p:sldId id="561" r:id="rId12"/>
    <p:sldId id="562" r:id="rId13"/>
    <p:sldId id="563" r:id="rId14"/>
    <p:sldId id="566" r:id="rId15"/>
    <p:sldId id="568" r:id="rId16"/>
    <p:sldId id="661" r:id="rId17"/>
    <p:sldId id="664" r:id="rId18"/>
    <p:sldId id="659" r:id="rId19"/>
    <p:sldId id="569" r:id="rId20"/>
    <p:sldId id="570" r:id="rId21"/>
    <p:sldId id="571" r:id="rId22"/>
    <p:sldId id="572" r:id="rId23"/>
    <p:sldId id="573" r:id="rId24"/>
    <p:sldId id="574" r:id="rId25"/>
    <p:sldId id="578" r:id="rId26"/>
    <p:sldId id="682" r:id="rId27"/>
    <p:sldId id="577" r:id="rId28"/>
    <p:sldId id="579" r:id="rId29"/>
    <p:sldId id="685" r:id="rId30"/>
    <p:sldId id="683" r:id="rId31"/>
    <p:sldId id="581" r:id="rId32"/>
    <p:sldId id="583" r:id="rId33"/>
    <p:sldId id="584" r:id="rId34"/>
    <p:sldId id="585" r:id="rId35"/>
    <p:sldId id="684" r:id="rId36"/>
    <p:sldId id="586" r:id="rId37"/>
    <p:sldId id="587" r:id="rId38"/>
    <p:sldId id="668" r:id="rId39"/>
    <p:sldId id="602" r:id="rId40"/>
    <p:sldId id="589" r:id="rId41"/>
    <p:sldId id="590" r:id="rId42"/>
    <p:sldId id="591" r:id="rId43"/>
    <p:sldId id="692" r:id="rId44"/>
    <p:sldId id="694" r:id="rId45"/>
    <p:sldId id="686" r:id="rId46"/>
    <p:sldId id="593" r:id="rId47"/>
    <p:sldId id="596" r:id="rId48"/>
    <p:sldId id="604" r:id="rId49"/>
    <p:sldId id="605" r:id="rId50"/>
    <p:sldId id="606" r:id="rId51"/>
    <p:sldId id="608" r:id="rId52"/>
    <p:sldId id="607" r:id="rId53"/>
    <p:sldId id="595" r:id="rId54"/>
    <p:sldId id="610" r:id="rId55"/>
    <p:sldId id="613" r:id="rId56"/>
    <p:sldId id="611" r:id="rId57"/>
    <p:sldId id="612" r:id="rId58"/>
    <p:sldId id="695" r:id="rId59"/>
    <p:sldId id="598" r:id="rId60"/>
    <p:sldId id="603" r:id="rId61"/>
    <p:sldId id="614" r:id="rId62"/>
    <p:sldId id="616" r:id="rId63"/>
    <p:sldId id="674" r:id="rId64"/>
    <p:sldId id="663" r:id="rId65"/>
    <p:sldId id="619" r:id="rId66"/>
    <p:sldId id="675" r:id="rId67"/>
    <p:sldId id="621" r:id="rId68"/>
    <p:sldId id="676" r:id="rId69"/>
    <p:sldId id="669" r:id="rId70"/>
    <p:sldId id="696" r:id="rId71"/>
    <p:sldId id="599" r:id="rId72"/>
    <p:sldId id="622" r:id="rId73"/>
    <p:sldId id="623" r:id="rId74"/>
    <p:sldId id="624" r:id="rId75"/>
    <p:sldId id="625" r:id="rId76"/>
    <p:sldId id="626" r:id="rId77"/>
    <p:sldId id="642" r:id="rId78"/>
    <p:sldId id="627" r:id="rId79"/>
    <p:sldId id="628" r:id="rId80"/>
    <p:sldId id="629" r:id="rId81"/>
    <p:sldId id="630" r:id="rId82"/>
    <p:sldId id="671" r:id="rId83"/>
    <p:sldId id="632" r:id="rId84"/>
    <p:sldId id="697" r:id="rId85"/>
    <p:sldId id="600" r:id="rId86"/>
    <p:sldId id="666" r:id="rId87"/>
    <p:sldId id="631" r:id="rId88"/>
    <p:sldId id="649" r:id="rId89"/>
    <p:sldId id="634" r:id="rId90"/>
    <p:sldId id="635" r:id="rId91"/>
    <p:sldId id="636" r:id="rId92"/>
    <p:sldId id="637" r:id="rId93"/>
    <p:sldId id="638" r:id="rId94"/>
    <p:sldId id="640" r:id="rId95"/>
    <p:sldId id="643" r:id="rId96"/>
    <p:sldId id="644" r:id="rId97"/>
    <p:sldId id="652" r:id="rId98"/>
    <p:sldId id="645" r:id="rId99"/>
    <p:sldId id="646" r:id="rId100"/>
    <p:sldId id="650" r:id="rId101"/>
    <p:sldId id="648" r:id="rId102"/>
    <p:sldId id="698" r:id="rId103"/>
    <p:sldId id="601" r:id="rId104"/>
    <p:sldId id="665" r:id="rId105"/>
    <p:sldId id="647" r:id="rId106"/>
    <p:sldId id="653" r:id="rId107"/>
    <p:sldId id="655" r:id="rId108"/>
    <p:sldId id="656" r:id="rId109"/>
    <p:sldId id="657" r:id="rId110"/>
    <p:sldId id="699" r:id="rId111"/>
    <p:sldId id="658" r:id="rId112"/>
    <p:sldId id="687" r:id="rId113"/>
    <p:sldId id="677" r:id="rId114"/>
    <p:sldId id="678" r:id="rId115"/>
    <p:sldId id="679" r:id="rId116"/>
    <p:sldId id="681" r:id="rId117"/>
    <p:sldId id="680" r:id="rId118"/>
    <p:sldId id="662" r:id="rId119"/>
    <p:sldId id="672" r:id="rId1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825"/>
  </p:normalViewPr>
  <p:slideViewPr>
    <p:cSldViewPr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8" d="100"/>
          <a:sy n="78" d="100"/>
        </p:scale>
        <p:origin x="-1360" y="6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735D8B-58BA-9B42-8735-6A4AF4B2F4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4C657-5655-A142-A1E5-9690369D9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977AE795-2240-8346-A74A-40EDBACDE92B}" type="datetimeFigureOut">
              <a:rPr lang="en-US"/>
              <a:pPr>
                <a:defRPr/>
              </a:pPr>
              <a:t>10/5/22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94940-8C77-284E-A902-92533985B1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8A9F9-094D-8A42-8A8B-8B40067FF5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37B0FD-8462-C448-AAF2-07788E4BF9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F9A3F59-82CC-F14C-92BD-C06FCB779D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97E373A-8246-D842-B402-3698951B6C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B1B1BA5-94B6-9083-9328-C54A5730E64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D9D811DA-2F36-C649-B29B-79E9395062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ABEBAD63-C3BF-654D-BA89-AB9C5B5162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AD0B6B81-742D-0A4A-9E64-41E89A30ED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58A0B-4B7F-7946-9A21-986D04D705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A707E7EA-3F17-3180-9566-DF34487016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0FFEAA2-3F9E-E84F-AA4D-DCBFA1FD990D}" type="slidenum">
              <a:rPr lang="en-US" altLang="en-US" sz="1200"/>
              <a:pPr/>
              <a:t>1</a:t>
            </a:fld>
            <a:endParaRPr lang="en-US" altLang="en-US" sz="1200" dirty="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D3F2C49-88A5-3D73-2AC0-CB5243F4C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6FBEA51-CFB0-C671-C03C-930466EAA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Bill &amp; Fred Intro Comments: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41C870A9-A229-BFCC-BCBC-14D7669190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76768EF-0389-6144-9CF8-0F4D79B3E7AD}" type="slidenum">
              <a:rPr lang="en-US" altLang="en-US" sz="1200"/>
              <a:pPr/>
              <a:t>10</a:t>
            </a:fld>
            <a:endParaRPr lang="en-US" altLang="en-US" sz="1200" dirty="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79CD002-80DC-F6AC-05E6-E070F55B6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B53AD33-2C40-85B7-56A1-FE0A7948C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EA36FA05-340F-E790-BD3E-AD819745A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88647B-41EE-F14B-84E9-599DB0C7115B}" type="slidenum">
              <a:rPr lang="en-US" altLang="en-US" sz="1200"/>
              <a:pPr/>
              <a:t>100</a:t>
            </a:fld>
            <a:endParaRPr lang="en-US" altLang="en-US" sz="1200" dirty="0"/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0F9059AC-C6EA-CF49-799A-E76A44E2B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2E333646-3CE3-5EC6-C45C-392B8496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772F4704-7219-FAC8-67A3-044E3A54C7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9183D79-22A9-9E47-958C-997D73A061BA}" type="slidenum">
              <a:rPr lang="en-US" altLang="en-US" sz="1200"/>
              <a:pPr/>
              <a:t>101</a:t>
            </a:fld>
            <a:endParaRPr lang="en-US" altLang="en-US" sz="1200" dirty="0"/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837BFA8E-8768-1FBA-29DD-A46E0179BD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256D53B6-2772-47FA-1125-4E47F8442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7457BAAE-27D3-153C-649D-994EB386BF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B93D97-5A44-8145-A0CC-817F689D6CA6}" type="slidenum">
              <a:rPr lang="en-US" altLang="en-US" sz="1200"/>
              <a:pPr/>
              <a:t>102</a:t>
            </a:fld>
            <a:endParaRPr lang="en-US" altLang="en-US" sz="1200" dirty="0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81D37002-757E-5284-F77E-E2A2C1324D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829B6277-18E4-95F9-8AB2-7437A7DE4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0978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>
            <a:extLst>
              <a:ext uri="{FF2B5EF4-FFF2-40B4-BE49-F238E27FC236}">
                <a16:creationId xmlns:a16="http://schemas.microsoft.com/office/drawing/2014/main" id="{2A69E97D-5307-411A-B9C4-FC738CB75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AFD5D34-6C0E-6249-A6B7-35449BCAE7D1}" type="slidenum">
              <a:rPr lang="en-US" altLang="en-US" sz="1200"/>
              <a:pPr/>
              <a:t>103</a:t>
            </a:fld>
            <a:endParaRPr lang="en-US" altLang="en-US" sz="1200" dirty="0"/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D0BECCC5-096D-D55F-752C-FD28A3CCD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A394D1A0-CFFA-C467-4FB4-5268ACB748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>
            <a:extLst>
              <a:ext uri="{FF2B5EF4-FFF2-40B4-BE49-F238E27FC236}">
                <a16:creationId xmlns:a16="http://schemas.microsoft.com/office/drawing/2014/main" id="{7C588177-CB92-483F-2295-81C35186B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974D5AB-2FBC-F748-8AA0-F478C523B256}" type="slidenum">
              <a:rPr lang="en-US" altLang="en-US" sz="1200"/>
              <a:pPr/>
              <a:t>104</a:t>
            </a:fld>
            <a:endParaRPr lang="en-US" altLang="en-US" sz="1200" dirty="0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22C5CEE5-D9B2-5B48-0F93-12F4E7EFBD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E2950C57-DA4A-3E4F-EE21-9F20148BE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>
            <a:extLst>
              <a:ext uri="{FF2B5EF4-FFF2-40B4-BE49-F238E27FC236}">
                <a16:creationId xmlns:a16="http://schemas.microsoft.com/office/drawing/2014/main" id="{4393F74F-A9B1-D56A-0123-831149D838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ACE6F8-DE7A-D548-B4E1-830A1F57AA15}" type="slidenum">
              <a:rPr lang="en-US" altLang="en-US" sz="1200"/>
              <a:pPr/>
              <a:t>105</a:t>
            </a:fld>
            <a:endParaRPr lang="en-US" altLang="en-US" sz="1200" dirty="0"/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9D53AA2F-965C-7C0E-F10D-888CD182CE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8E0B2A9F-0CFC-9204-9F87-642EB9F89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>
            <a:extLst>
              <a:ext uri="{FF2B5EF4-FFF2-40B4-BE49-F238E27FC236}">
                <a16:creationId xmlns:a16="http://schemas.microsoft.com/office/drawing/2014/main" id="{77E2F40D-386D-58D3-83CB-8AD4472A8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0BC0C97-0B2C-8847-91EE-0F77B3EC35F3}" type="slidenum">
              <a:rPr lang="en-US" altLang="en-US" sz="1200"/>
              <a:pPr/>
              <a:t>106</a:t>
            </a:fld>
            <a:endParaRPr lang="en-US" altLang="en-US" sz="1200" dirty="0"/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A4DBD027-0833-BD4F-A622-4A8AAD0C9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0CE6570A-5C2E-F538-5909-F64AC58A8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>
            <a:extLst>
              <a:ext uri="{FF2B5EF4-FFF2-40B4-BE49-F238E27FC236}">
                <a16:creationId xmlns:a16="http://schemas.microsoft.com/office/drawing/2014/main" id="{3DD8A071-AB0E-7418-4390-89D963BFF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636D07F-B179-C04B-AAFC-F2E00407F028}" type="slidenum">
              <a:rPr lang="en-US" altLang="en-US" sz="1200"/>
              <a:pPr/>
              <a:t>107</a:t>
            </a:fld>
            <a:endParaRPr lang="en-US" altLang="en-US" sz="1200" dirty="0"/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C4DDC3E8-ADA9-125D-6C62-B53606845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2B66EECC-BA26-DB3B-523E-4A2CCBA753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>
            <a:extLst>
              <a:ext uri="{FF2B5EF4-FFF2-40B4-BE49-F238E27FC236}">
                <a16:creationId xmlns:a16="http://schemas.microsoft.com/office/drawing/2014/main" id="{047AB580-5445-6126-735B-ACA94338C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A9A8052-A94E-EA42-A4F8-7A8F551CF0D5}" type="slidenum">
              <a:rPr lang="en-US" altLang="en-US" sz="1200"/>
              <a:pPr/>
              <a:t>108</a:t>
            </a:fld>
            <a:endParaRPr lang="en-US" altLang="en-US" sz="1200" dirty="0"/>
          </a:p>
        </p:txBody>
      </p:sp>
      <p:sp>
        <p:nvSpPr>
          <p:cNvPr id="221186" name="Rectangle 2">
            <a:extLst>
              <a:ext uri="{FF2B5EF4-FFF2-40B4-BE49-F238E27FC236}">
                <a16:creationId xmlns:a16="http://schemas.microsoft.com/office/drawing/2014/main" id="{7F9D6AA8-98FF-06E1-DCAE-07DD64D1F8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4BB89BEF-A88D-3FCF-5EED-32197BB8D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>
            <a:extLst>
              <a:ext uri="{FF2B5EF4-FFF2-40B4-BE49-F238E27FC236}">
                <a16:creationId xmlns:a16="http://schemas.microsoft.com/office/drawing/2014/main" id="{68322A97-2594-C083-A5D9-532100229F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BB91D77-9F3B-254D-85BA-6B63ABE74EED}" type="slidenum">
              <a:rPr lang="en-US" altLang="en-US" sz="1200"/>
              <a:pPr/>
              <a:t>109</a:t>
            </a:fld>
            <a:endParaRPr lang="en-US" altLang="en-US" sz="1200" dirty="0"/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B6A01F6B-48C8-0113-5803-A6BD6A3A4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C030DF6D-E219-F7F5-949B-5E3E3E8B6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FCB8A349-6475-0E8C-4F99-DC62E92A01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62C74CB-FB7A-264A-8420-666F4F65D939}" type="slidenum">
              <a:rPr lang="en-US" altLang="en-US" sz="1200"/>
              <a:pPr/>
              <a:t>11</a:t>
            </a:fld>
            <a:endParaRPr lang="en-US" altLang="en-US" sz="1200" dirty="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2A08D7F8-E4F6-C7CC-4AC4-21F544B0C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F9EDB3F-20B5-A54C-EDEF-490965C70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>
            <a:extLst>
              <a:ext uri="{FF2B5EF4-FFF2-40B4-BE49-F238E27FC236}">
                <a16:creationId xmlns:a16="http://schemas.microsoft.com/office/drawing/2014/main" id="{2A69E97D-5307-411A-B9C4-FC738CB75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AFD5D34-6C0E-6249-A6B7-35449BCAE7D1}" type="slidenum">
              <a:rPr lang="en-US" altLang="en-US" sz="1200"/>
              <a:pPr/>
              <a:t>110</a:t>
            </a:fld>
            <a:endParaRPr lang="en-US" altLang="en-US" sz="1200" dirty="0"/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D0BECCC5-096D-D55F-752C-FD28A3CCD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A394D1A0-CFFA-C467-4FB4-5268ACB748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0756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>
            <a:extLst>
              <a:ext uri="{FF2B5EF4-FFF2-40B4-BE49-F238E27FC236}">
                <a16:creationId xmlns:a16="http://schemas.microsoft.com/office/drawing/2014/main" id="{292422AA-5DDC-9DAD-9372-6278A7B93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DB5E4E9-68E5-7542-B59D-F25065A842BB}" type="slidenum">
              <a:rPr lang="en-US" altLang="en-US" sz="1200"/>
              <a:pPr/>
              <a:t>111</a:t>
            </a:fld>
            <a:endParaRPr lang="en-US" altLang="en-US" sz="1200" dirty="0"/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26F5874B-83CF-5AD0-BCFC-6896B7F73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CB27EBAA-306A-8F26-D56B-44E58BFB3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>
            <a:extLst>
              <a:ext uri="{FF2B5EF4-FFF2-40B4-BE49-F238E27FC236}">
                <a16:creationId xmlns:a16="http://schemas.microsoft.com/office/drawing/2014/main" id="{58E49D6D-A652-F215-D296-CA37DD8F34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F4F40A6-BED9-F44C-96EF-356D15E15E6B}" type="slidenum">
              <a:rPr lang="en-US" altLang="en-US" sz="1200"/>
              <a:pPr/>
              <a:t>112</a:t>
            </a:fld>
            <a:endParaRPr lang="en-US" altLang="en-US" sz="1200" dirty="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3FFE2FC0-E49B-BBB1-BE93-15869BD4E5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8DDF9155-57E6-5C8D-47D5-9518F391A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>
            <a:extLst>
              <a:ext uri="{FF2B5EF4-FFF2-40B4-BE49-F238E27FC236}">
                <a16:creationId xmlns:a16="http://schemas.microsoft.com/office/drawing/2014/main" id="{A35E63EB-5694-50E9-33EB-8EC59B9473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10812FF-748B-F047-8242-93F37257E413}" type="slidenum">
              <a:rPr lang="en-US" altLang="en-US" sz="1200"/>
              <a:pPr/>
              <a:t>113</a:t>
            </a:fld>
            <a:endParaRPr lang="en-US" altLang="en-US" sz="1200" dirty="0"/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65EC98D4-563B-B49F-9EAA-3419760AB1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9CA88486-58EB-214C-9B3A-FD0BEDEE1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>
            <a:extLst>
              <a:ext uri="{FF2B5EF4-FFF2-40B4-BE49-F238E27FC236}">
                <a16:creationId xmlns:a16="http://schemas.microsoft.com/office/drawing/2014/main" id="{2CCFCE58-878B-6B53-FCF8-C1048E5009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C8CF2AF-4AA8-6A47-8E09-DD861E127DDB}" type="slidenum">
              <a:rPr lang="en-US" altLang="en-US" sz="1200"/>
              <a:pPr/>
              <a:t>114</a:t>
            </a:fld>
            <a:endParaRPr lang="en-US" altLang="en-US" sz="1200" dirty="0"/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AAF577C3-7DF2-D9CD-646B-A15FB9135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61DD8319-6550-72D5-0161-121AA718E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>
            <a:extLst>
              <a:ext uri="{FF2B5EF4-FFF2-40B4-BE49-F238E27FC236}">
                <a16:creationId xmlns:a16="http://schemas.microsoft.com/office/drawing/2014/main" id="{4DB99946-8DB4-E716-C0F6-95B1BAF36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914DCC9-FDD5-9045-9D13-6214EC52E702}" type="slidenum">
              <a:rPr lang="en-US" altLang="en-US" sz="1200"/>
              <a:pPr/>
              <a:t>115</a:t>
            </a:fld>
            <a:endParaRPr lang="en-US" altLang="en-US" sz="1200" dirty="0"/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60C26054-4777-6AFD-09A9-CEC87CFEAA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9422F304-A78E-A5EC-ADD4-BA85B38D8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>
            <a:extLst>
              <a:ext uri="{FF2B5EF4-FFF2-40B4-BE49-F238E27FC236}">
                <a16:creationId xmlns:a16="http://schemas.microsoft.com/office/drawing/2014/main" id="{9A77E81C-7E87-F962-8E8B-1A720CE384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12287C-A47B-E445-ADB3-3BB1948DF9B9}" type="slidenum">
              <a:rPr lang="en-US" altLang="en-US" sz="1200"/>
              <a:pPr/>
              <a:t>116</a:t>
            </a:fld>
            <a:endParaRPr lang="en-US" altLang="en-US" sz="1200" dirty="0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E345B0EB-5B6C-4919-1A76-95F3B97CCF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E38332B9-7250-C59B-8F61-BC3318606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>
            <a:extLst>
              <a:ext uri="{FF2B5EF4-FFF2-40B4-BE49-F238E27FC236}">
                <a16:creationId xmlns:a16="http://schemas.microsoft.com/office/drawing/2014/main" id="{C8EB9FC2-B58E-12B0-1609-F2022A811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C12BF6E-5AF4-A942-8FA7-5739AF65EC86}" type="slidenum">
              <a:rPr lang="en-US" altLang="en-US" sz="1200"/>
              <a:pPr/>
              <a:t>117</a:t>
            </a:fld>
            <a:endParaRPr lang="en-US" altLang="en-US" sz="1200" dirty="0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id="{A3494916-8FF4-9F95-C37F-F181D3B63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B1D0EE4F-7104-55A6-4B34-6CBA81981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>
            <a:extLst>
              <a:ext uri="{FF2B5EF4-FFF2-40B4-BE49-F238E27FC236}">
                <a16:creationId xmlns:a16="http://schemas.microsoft.com/office/drawing/2014/main" id="{A64E0D51-F105-DD16-ABD0-69009B6855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24E070C-7D24-FD49-8E82-061DDB42762F}" type="slidenum">
              <a:rPr lang="en-US" altLang="en-US" sz="1200"/>
              <a:pPr/>
              <a:t>118</a:t>
            </a:fld>
            <a:endParaRPr lang="en-US" altLang="en-US" sz="1200" dirty="0"/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1F1C5735-B27B-D1C7-D6BD-FF3ED83AD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9A0CAE94-DB12-7650-10FC-72459CACA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>
            <a:extLst>
              <a:ext uri="{FF2B5EF4-FFF2-40B4-BE49-F238E27FC236}">
                <a16:creationId xmlns:a16="http://schemas.microsoft.com/office/drawing/2014/main" id="{3B228715-F1D9-38F7-394C-C23AF7A6C1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AA340A7-D499-D549-9E75-77B8D763F4BA}" type="slidenum">
              <a:rPr lang="en-US" altLang="en-US" sz="1200"/>
              <a:pPr/>
              <a:t>119</a:t>
            </a:fld>
            <a:endParaRPr lang="en-US" altLang="en-US" sz="1200" dirty="0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6137D451-EB5A-3193-9198-68FC13259E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BADA019C-BA3A-2F6C-9693-2DD87FBBD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1A754C2D-8E1A-4FC5-CC95-FD3DD311FC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0651071-775E-8C4D-AA40-32A93B867EDB}" type="slidenum">
              <a:rPr lang="en-US" altLang="en-US" sz="1200"/>
              <a:pPr/>
              <a:t>12</a:t>
            </a:fld>
            <a:endParaRPr lang="en-US" altLang="en-US" sz="1200" dirty="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826F3AF5-E676-25E4-D806-9453602A6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9163DCC-06F5-2721-0B23-8CAAFBF70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0372697-E2ED-BAD3-8A02-F84C90053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5771B23-6544-6646-B597-589D1AA4AD81}" type="slidenum">
              <a:rPr lang="en-US" altLang="en-US" sz="1200"/>
              <a:pPr/>
              <a:t>13</a:t>
            </a:fld>
            <a:endParaRPr lang="en-US" altLang="en-US" sz="1200" dirty="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CD8ADA2-66DD-54E0-4527-AAF38935C7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0C2C875-DB0F-C620-8223-2E519FC08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FB8CDD37-171A-A501-B8EB-27A91A7A53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F83A041-BF00-434A-A220-91F7AA58D7D1}" type="slidenum">
              <a:rPr lang="en-US" altLang="en-US" sz="1200"/>
              <a:pPr/>
              <a:t>14</a:t>
            </a:fld>
            <a:endParaRPr lang="en-US" altLang="en-US" sz="1200" dirty="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3212BEF6-62AD-B3C6-085A-4363EB026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533FDDA-D946-04F7-CB60-7DFDB3F93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E8DB848-74B4-E6B1-A2CD-CA0A49E457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C9DD60-CFC4-4047-8228-51D81CA9836B}" type="slidenum">
              <a:rPr lang="en-US" altLang="en-US" sz="1200"/>
              <a:pPr/>
              <a:t>15</a:t>
            </a:fld>
            <a:endParaRPr lang="en-US" altLang="en-US" sz="1200" dirty="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5AF335B-ABCD-867F-09B6-35B39F78C9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7543971-28CE-BF2D-D025-C968DC9A5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EEC70028-78AF-2D89-9688-0AC987C352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B66E187-C090-C140-AB77-AB8EE1541D21}" type="slidenum">
              <a:rPr lang="en-US" altLang="en-US" sz="1200"/>
              <a:pPr/>
              <a:t>16</a:t>
            </a:fld>
            <a:endParaRPr lang="en-US" altLang="en-US" sz="1200" dirty="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AD5680B-A84B-41D6-F1D6-E1CD9AE79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5F1BC97-FED5-B303-2DE7-CD906A4A0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65012779-4C65-9C89-0459-2000D7AC0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BC70C01-66BF-5D4A-B989-31862A79CA5D}" type="slidenum">
              <a:rPr lang="en-US" altLang="en-US" sz="1200"/>
              <a:pPr/>
              <a:t>17</a:t>
            </a:fld>
            <a:endParaRPr lang="en-US" altLang="en-US" sz="1200" dirty="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6A787810-8B38-11CA-CA17-781477CAC9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7BB84D7-991A-EB38-D46C-49F93D21C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EC8991E1-22CC-2A9F-55AF-EFD7DFECD9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BF6CB3-9CCA-9A4B-911F-FC5AA5D46ACC}" type="slidenum">
              <a:rPr lang="en-US" altLang="en-US" sz="1200"/>
              <a:pPr/>
              <a:t>18</a:t>
            </a:fld>
            <a:endParaRPr lang="en-US" altLang="en-US" sz="1200" dirty="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EC788D70-9E9B-2BB3-8163-02D12EF6B5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86F4EEA-AF0E-F9D8-AAFB-0F50A1257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232E30BE-05A7-0F65-860B-C87A441A6A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E85EDFD-663C-F64F-9B82-A8E65172590A}" type="slidenum">
              <a:rPr lang="en-US" altLang="en-US" sz="1200"/>
              <a:pPr/>
              <a:t>19</a:t>
            </a:fld>
            <a:endParaRPr lang="en-US" altLang="en-US" sz="1200" dirty="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7AC83FB8-B178-3936-9AB5-F508C426C9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231B3DD-5B1A-CE52-876D-F34B85384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72345156-3C8B-D03D-950D-D24A12585F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4D4609A-2C3A-8D4A-8C78-F4EDFC267FBF}" type="slidenum">
              <a:rPr lang="en-US" altLang="en-US" sz="1200"/>
              <a:pPr/>
              <a:t>2</a:t>
            </a:fld>
            <a:endParaRPr lang="en-US" altLang="en-US" sz="1200" dirty="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D6FDFDC-35B4-B2AC-F8F8-39A1D98770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78797A2-5677-1A4F-71F0-FE9148253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Bill &amp; Fred Intro Comments: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75136C58-96BF-82C0-9424-FD7348144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51E1125-4C41-AD4D-982C-79A86E23175D}" type="slidenum">
              <a:rPr lang="en-US" altLang="en-US" sz="1200"/>
              <a:pPr/>
              <a:t>20</a:t>
            </a:fld>
            <a:endParaRPr lang="en-US" altLang="en-US" sz="1200" dirty="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7955E564-90CB-C4D8-7D58-F2A5723FD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F4F973A-8945-6BDD-E48C-2DAA9E5C6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A3A9D934-036F-B743-98DA-E6E110BC27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783CEB1-FC86-A342-8567-FBDED1B44D89}" type="slidenum">
              <a:rPr lang="en-US" altLang="en-US" sz="1200"/>
              <a:pPr/>
              <a:t>21</a:t>
            </a:fld>
            <a:endParaRPr lang="en-US" altLang="en-US" sz="1200" dirty="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5172EFD-B0CB-7EC5-667E-9D6D1AA58D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2B9EA98D-407B-E06C-2922-C395CC615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5EBA7931-A9E4-06F5-2DEF-F9547F1C14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D59A94F-8233-BB47-8549-2C879E280F4B}" type="slidenum">
              <a:rPr lang="en-US" altLang="en-US" sz="1200"/>
              <a:pPr/>
              <a:t>22</a:t>
            </a:fld>
            <a:endParaRPr lang="en-US" altLang="en-US" sz="1200" dirty="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BA839BA7-CF20-4448-E1CE-F47CB05D57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31DFD75-E09C-051D-DF41-EC3AFB242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ECA0C43A-4C4E-739E-E44C-321FACDBC2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56B93EB-E3FE-1248-802F-730B36F7921C}" type="slidenum">
              <a:rPr lang="en-US" altLang="en-US" sz="1200"/>
              <a:pPr/>
              <a:t>23</a:t>
            </a:fld>
            <a:endParaRPr lang="en-US" altLang="en-US" sz="1200" dirty="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023EF7BC-6DB2-FAF8-5018-EC192BC3C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DF800FA-DA3C-72E2-895C-FB5664CF6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BEECF495-1455-43BD-0FD2-4D7D12A100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7D743B5-CEA0-A948-A922-B3584489E237}" type="slidenum">
              <a:rPr lang="en-US" altLang="en-US" sz="1200"/>
              <a:pPr/>
              <a:t>24</a:t>
            </a:fld>
            <a:endParaRPr lang="en-US" altLang="en-US" sz="1200" dirty="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5DD18A82-0993-B77D-BACF-F2956F7F5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49C05358-C0BF-BF8C-D6A2-FF1B139B5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00F35510-7E7F-0692-136E-17E1002E0D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1072E6-A3ED-E242-844C-6375A51D7078}" type="slidenum">
              <a:rPr lang="en-US" altLang="en-US" sz="1200"/>
              <a:pPr/>
              <a:t>25</a:t>
            </a:fld>
            <a:endParaRPr lang="en-US" altLang="en-US" sz="1200" dirty="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7E640566-3FA9-3656-15B8-87609864C9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D0B8288-7F61-3E7C-A961-51BE4D97E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5F284D3A-8142-0A96-5618-CBCB75B47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828D563-F468-EC4E-91C7-08BCCD5A70D0}" type="slidenum">
              <a:rPr lang="en-US" altLang="en-US" sz="1200"/>
              <a:pPr/>
              <a:t>26</a:t>
            </a:fld>
            <a:endParaRPr lang="en-US" altLang="en-US" sz="1200" dirty="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6FF30648-CFFD-F009-CA45-8833EFB6A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BA3B6DB-0336-16C0-C080-6A065F2A66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09DA73DF-381F-0C89-6B67-5A22525E7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661163D-1DBE-2547-B27C-7BA157D01D74}" type="slidenum">
              <a:rPr lang="en-US" altLang="en-US" sz="1200"/>
              <a:pPr/>
              <a:t>27</a:t>
            </a:fld>
            <a:endParaRPr lang="en-US" altLang="en-US" sz="1200" dirty="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E408A0E-EC71-02E1-FD56-CD39B54ED2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6EE8F93-F6F3-1A52-E8F6-8C1E14C80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FDC708F1-4753-8855-3EE5-DE429EE1FE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1FF8B95-E19F-A64B-9179-710A52096C4B}" type="slidenum">
              <a:rPr lang="en-US" altLang="en-US" sz="1200"/>
              <a:pPr/>
              <a:t>28</a:t>
            </a:fld>
            <a:endParaRPr lang="en-US" altLang="en-US" sz="1200" dirty="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B2A3C23-9D63-F195-2299-A1E771A4B4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378E649-D2E2-85D1-7DC9-64007E4B9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939F2304-9385-0CC4-A433-FD4C2C363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17B1D58-6A5E-6945-9553-45BD204C13D8}" type="slidenum">
              <a:rPr lang="en-US" altLang="en-US" sz="1200"/>
              <a:pPr/>
              <a:t>29</a:t>
            </a:fld>
            <a:endParaRPr lang="en-US" altLang="en-US" sz="1200" dirty="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52387CF6-25F6-F0F6-4B7D-E2BBE4C6B2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0C808AD-6E2D-2376-6EF2-D14C21EF2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85E00764-874E-6D07-1509-0B47B4AD88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DDC2CF3-64C4-BE41-8756-A1120A2FD3D6}" type="slidenum">
              <a:rPr lang="en-US" altLang="en-US" sz="1200"/>
              <a:pPr/>
              <a:t>3</a:t>
            </a:fld>
            <a:endParaRPr lang="en-US" altLang="en-US" sz="1200" dirty="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12E116CF-06C8-7445-4319-54AF887359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763D946-2DD8-34F4-5FCF-21179076E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Bill &amp; Fred Intro Comments: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21BBF9CE-05B1-ED84-9E37-A73D18643B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7B57CDE-1AC4-B14C-9DAA-C8B2402149FF}" type="slidenum">
              <a:rPr lang="en-US" altLang="en-US" sz="1200"/>
              <a:pPr/>
              <a:t>30</a:t>
            </a:fld>
            <a:endParaRPr lang="en-US" altLang="en-US" sz="1200" dirty="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00126A7-C348-4398-9F08-783B268174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F6E89FB5-ABE4-F37A-4879-AF0A63607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A41314E7-656A-C0BC-3760-8FEB62BAF0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E505899-D0FE-A646-861B-B0517B44CFDD}" type="slidenum">
              <a:rPr lang="en-US" altLang="en-US" sz="1200"/>
              <a:pPr/>
              <a:t>31</a:t>
            </a:fld>
            <a:endParaRPr lang="en-US" altLang="en-US" sz="1200" dirty="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0F757F3-628F-F657-60CE-ADC1F58084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82241629-6882-C228-DD23-2541B83F2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BB2D65D0-89D7-035F-3EBC-AAF618C2A6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034733F-37CE-3D47-B1AF-881DE726BC51}" type="slidenum">
              <a:rPr lang="en-US" altLang="en-US" sz="1200"/>
              <a:pPr/>
              <a:t>32</a:t>
            </a:fld>
            <a:endParaRPr lang="en-US" altLang="en-US" sz="1200" dirty="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41B76BA0-CB77-1C3E-4A7C-B5D12D649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AAFB72A7-5497-FF6F-44DB-9A50E42BC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452A3FE1-99FA-DCAA-4027-55F6CA0612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6A3647D-F6BB-294E-8714-D9BA0EF39260}" type="slidenum">
              <a:rPr lang="en-US" altLang="en-US" sz="1200"/>
              <a:pPr/>
              <a:t>33</a:t>
            </a:fld>
            <a:endParaRPr lang="en-US" altLang="en-US" sz="1200" dirty="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302C803-157C-4B03-2F33-D9E1DBE30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B610FF06-7CC4-48D2-8A16-BD7AABEE4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A7C45C9D-B63F-70BC-FA53-D3980817D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3513C04-6681-B046-80EF-A076A292635F}" type="slidenum">
              <a:rPr lang="en-US" altLang="en-US" sz="1200"/>
              <a:pPr/>
              <a:t>34</a:t>
            </a:fld>
            <a:endParaRPr lang="en-US" altLang="en-US" sz="1200" dirty="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077463B5-14FF-0C9D-840C-35DC38AECD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556D856C-8EFB-7E94-934B-3981C1951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14DA83CA-5AB1-8CF7-703C-370A4DB845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FDC413C-57F7-5C49-94DF-BAE85C40BA05}" type="slidenum">
              <a:rPr lang="en-US" altLang="en-US" sz="1200"/>
              <a:pPr/>
              <a:t>35</a:t>
            </a:fld>
            <a:endParaRPr lang="en-US" altLang="en-US" sz="1200" dirty="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AEC71FC2-EF05-D463-1806-51A0B895C0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F3433900-B401-30B6-6D4C-EF0E26930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FACBDEDC-2836-B78B-EA36-2D76B8D3F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1B1E7E7-6952-F64B-AC2C-28C53FDE6325}" type="slidenum">
              <a:rPr lang="en-US" altLang="en-US" sz="1200"/>
              <a:pPr/>
              <a:t>36</a:t>
            </a:fld>
            <a:endParaRPr lang="en-US" altLang="en-US" sz="1200" dirty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208CC0D3-6FEB-6439-0E61-B46228F3E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1DDC1A09-8449-B3C2-EBD1-4EF0D3677B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3FBB266F-E786-608F-F736-8100DA10B9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8E8357B-A36A-664E-83C9-5B350828C98E}" type="slidenum">
              <a:rPr lang="en-US" altLang="en-US" sz="1200"/>
              <a:pPr/>
              <a:t>37</a:t>
            </a:fld>
            <a:endParaRPr lang="en-US" altLang="en-US" sz="1200" dirty="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2228EAA9-1E61-83CC-01AC-804A21D5B7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4E4956F9-6BE2-7A5A-9587-2DD55A981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5F018C6A-F600-EF51-D159-18BBD0D37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A8E9B7-E88C-5E48-8964-FE44D9955BB5}" type="slidenum">
              <a:rPr lang="en-US" altLang="en-US" sz="1200"/>
              <a:pPr/>
              <a:t>38</a:t>
            </a:fld>
            <a:endParaRPr lang="en-US" altLang="en-US" sz="1200" dirty="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189B5A8D-3B95-410F-42B6-C6982E499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6C5BF940-7219-4528-BC4D-8A68E0B0C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94D87202-EDCC-E9A4-57B3-0920DCB46B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B01167B-4425-0546-8262-6FCAAC2D1ADA}" type="slidenum">
              <a:rPr lang="en-US" altLang="en-US" sz="1200"/>
              <a:pPr/>
              <a:t>39</a:t>
            </a:fld>
            <a:endParaRPr lang="en-US" altLang="en-US" sz="1200" dirty="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18499DE5-95E9-6A94-B837-21C960675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18EE3B92-247D-4E31-78A0-1737FF8673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40A8E088-A9CF-CC94-40BC-CA0815ED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67F46B7-B7CF-7D4C-85A1-DE06386C80C9}" type="slidenum">
              <a:rPr lang="en-US" altLang="en-US" sz="1200"/>
              <a:pPr/>
              <a:t>4</a:t>
            </a:fld>
            <a:endParaRPr lang="en-US" altLang="en-US" sz="1200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F90433DD-5741-3403-1D8E-3727C8DCBD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7E7D552-F4F4-D8ED-A8B1-A84A028E2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Bill &amp; Fred Intro Comments: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CDEBB9D5-BF12-6ACB-2CB9-2C6D266215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CA3B85B-5871-D242-ABB5-B0DE5F9B6349}" type="slidenum">
              <a:rPr lang="en-US" altLang="en-US" sz="1200"/>
              <a:pPr/>
              <a:t>40</a:t>
            </a:fld>
            <a:endParaRPr lang="en-US" altLang="en-US" sz="1200" dirty="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D0EA5751-3CCE-15D1-7C6C-97546B13BF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26C5BF4A-17CC-37AA-90F9-CE0594A1F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4DDF9D67-90BD-AD35-BDE5-C9D0027F4E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98F89FF-FC4C-614A-91AC-232F4EB4E746}" type="slidenum">
              <a:rPr lang="en-US" altLang="en-US" sz="1200"/>
              <a:pPr/>
              <a:t>41</a:t>
            </a:fld>
            <a:endParaRPr lang="en-US" altLang="en-US" sz="1200" dirty="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2D193420-0EBC-4F6E-B345-8980869AE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A916E00C-4786-05F6-328A-175C7B997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36C0A72D-DD16-81BC-BE3E-9D1F024EC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E75C43-2839-E445-ADE5-946C4E796BB2}" type="slidenum">
              <a:rPr lang="en-US" altLang="en-US" sz="1200"/>
              <a:pPr/>
              <a:t>42</a:t>
            </a:fld>
            <a:endParaRPr lang="en-US" altLang="en-US" sz="1200" dirty="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6C12B1CF-4824-3FFD-32CB-C5DDA528E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57BC76F-693D-C95D-15B7-16C64507C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36C0A72D-DD16-81BC-BE3E-9D1F024EC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E75C43-2839-E445-ADE5-946C4E796BB2}" type="slidenum">
              <a:rPr lang="en-US" altLang="en-US" sz="1200"/>
              <a:pPr/>
              <a:t>43</a:t>
            </a:fld>
            <a:endParaRPr lang="en-US" altLang="en-US" sz="1200" dirty="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6C12B1CF-4824-3FFD-32CB-C5DDA528E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57BC76F-693D-C95D-15B7-16C64507C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518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939F2304-9385-0CC4-A433-FD4C2C363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17B1D58-6A5E-6945-9553-45BD204C13D8}" type="slidenum">
              <a:rPr lang="en-US" altLang="en-US" sz="1200"/>
              <a:pPr/>
              <a:t>44</a:t>
            </a:fld>
            <a:endParaRPr lang="en-US" altLang="en-US" sz="1200" dirty="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52387CF6-25F6-F0F6-4B7D-E2BBE4C6B2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0C808AD-6E2D-2376-6EF2-D14C21EF2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180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BDBCA9-235E-48D0-DED1-5C283D80E9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76509EE-A2D1-554D-B3AA-C0AFBA1AEB7D}" type="slidenum">
              <a:rPr lang="en-US" altLang="en-US" sz="1200"/>
              <a:pPr/>
              <a:t>45</a:t>
            </a:fld>
            <a:endParaRPr lang="en-US" altLang="en-US" sz="1200" dirty="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A4C4662-D9C9-6F10-924F-68C6DD9298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BD36D699-BABD-95BF-9E9F-1C627D628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27B5124A-9582-F099-CC6C-AA7241836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699E685-1392-F146-AFD1-7677473F668A}" type="slidenum">
              <a:rPr lang="en-US" altLang="en-US" sz="1200"/>
              <a:pPr/>
              <a:t>46</a:t>
            </a:fld>
            <a:endParaRPr lang="en-US" altLang="en-US" sz="1200" dirty="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956467F5-0088-BA91-1D6B-DB26CD4F01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AA56E19E-2F20-0A10-3298-337F5CD73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785728F3-16BE-3D57-CC84-5F4F603EA6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A183002-5C5D-CE49-85DD-B904A170A025}" type="slidenum">
              <a:rPr lang="en-US" altLang="en-US" sz="1200"/>
              <a:pPr/>
              <a:t>47</a:t>
            </a:fld>
            <a:endParaRPr lang="en-US" altLang="en-US" sz="1200" dirty="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3F0C476-EE59-F4AD-FBA9-A227391EB6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69BD68B-A094-7771-9AB8-17DA337A6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7EC2BAF4-EBD3-271D-D298-42B603BF9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B028BF6-CA61-704C-A86A-DD6E9A10E5FB}" type="slidenum">
              <a:rPr lang="en-US" altLang="en-US" sz="1200"/>
              <a:pPr/>
              <a:t>48</a:t>
            </a:fld>
            <a:endParaRPr lang="en-US" altLang="en-US" sz="1200" dirty="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1B23D353-D2A5-60A9-D860-93AE54418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CF7DE504-A1D8-0962-5A05-C21D9DC49A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7A6C77E0-C318-AA2A-5BA3-855D62775E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550646-9241-B243-A0A8-BDA8538955E6}" type="slidenum">
              <a:rPr lang="en-US" altLang="en-US" sz="1200"/>
              <a:pPr/>
              <a:t>49</a:t>
            </a:fld>
            <a:endParaRPr lang="en-US" altLang="en-US" sz="1200" dirty="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88E6984B-22FB-21B4-5A12-C66EF3B69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688F88D-186C-A3B7-8DDD-AE945449D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40A8E088-A9CF-CC94-40BC-CA0815ED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67F46B7-B7CF-7D4C-85A1-DE06386C80C9}" type="slidenum">
              <a:rPr lang="en-US" altLang="en-US" sz="1200"/>
              <a:pPr/>
              <a:t>5</a:t>
            </a:fld>
            <a:endParaRPr lang="en-US" altLang="en-US" sz="1200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F90433DD-5741-3403-1D8E-3727C8DCBD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7E7D552-F4F4-D8ED-A8B1-A84A028E2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Bill &amp; Fred Intro Comments: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553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6E2DF360-2E40-8219-AB4D-F76DE69E7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27513DD-735F-A948-8D57-6D13EA6FC849}" type="slidenum">
              <a:rPr lang="en-US" altLang="en-US" sz="1200"/>
              <a:pPr/>
              <a:t>50</a:t>
            </a:fld>
            <a:endParaRPr lang="en-US" altLang="en-US" sz="1200" dirty="0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C4A799CB-F16D-1B3B-96EA-80D87E7FD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764E240D-0C42-06C6-953B-211F11E5F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6A4614A5-94BB-FCE4-A635-94F780BBFA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1B5032F-2A87-8F40-817B-0BDF9E59A047}" type="slidenum">
              <a:rPr lang="en-US" altLang="en-US" sz="1200"/>
              <a:pPr/>
              <a:t>51</a:t>
            </a:fld>
            <a:endParaRPr lang="en-US" altLang="en-US" sz="1200" dirty="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4692F9C-D10B-CECB-A2A5-517B78FC8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BCCCAB65-B359-EAE7-DFCB-E679D34DB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09C0FF4E-639D-98AB-E6B7-2241D6C0A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52F5319-B941-DB44-8ACC-E79AADE7EB66}" type="slidenum">
              <a:rPr lang="en-US" altLang="en-US" sz="1200"/>
              <a:pPr/>
              <a:t>52</a:t>
            </a:fld>
            <a:endParaRPr lang="en-US" altLang="en-US" sz="1200" dirty="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CA27F3-0FCD-B9C1-8559-70950A25F0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EB805F0-72CF-D21E-08A7-8CADA8DC2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3579F14F-01B5-7978-7D57-6E381A0C2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C846547-42DC-4644-B315-E939D82E8E04}" type="slidenum">
              <a:rPr lang="en-US" altLang="en-US" sz="1200"/>
              <a:pPr/>
              <a:t>53</a:t>
            </a:fld>
            <a:endParaRPr lang="en-US" altLang="en-US" sz="1200" dirty="0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EF48C5F5-8CD3-E774-0517-E6E63B9FC0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6A21ACEA-D91F-A61D-0035-2CD3A2077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B51D144-17B4-989E-DEE0-CE0FE3E6CA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2EE354-A802-1A4D-BEF4-73AD55EE9FD8}" type="slidenum">
              <a:rPr lang="en-US" altLang="en-US" sz="1200"/>
              <a:pPr/>
              <a:t>54</a:t>
            </a:fld>
            <a:endParaRPr lang="en-US" altLang="en-US" sz="1200" dirty="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7ADF14F7-2D8F-A92D-6EE4-242116105C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EBF658CB-8386-4537-64AA-3A5B2ED5F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FD21A777-0952-2A27-DD7B-D5CF53D66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8276816-17D8-514E-AB86-60092CE13A8E}" type="slidenum">
              <a:rPr lang="en-US" altLang="en-US" sz="1200"/>
              <a:pPr/>
              <a:t>55</a:t>
            </a:fld>
            <a:endParaRPr lang="en-US" altLang="en-US" sz="1200" dirty="0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9C3A9CC3-CF6D-0446-FA2F-047567341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31068B81-1852-1525-E792-B61B8A446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1E100D71-5EBD-82A4-1A2F-98FDCA8D71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CF42442-0968-E843-878F-2ED97F914757}" type="slidenum">
              <a:rPr lang="en-US" altLang="en-US" sz="1200"/>
              <a:pPr/>
              <a:t>56</a:t>
            </a:fld>
            <a:endParaRPr lang="en-US" altLang="en-US" sz="1200" dirty="0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4A51610A-5540-160A-7C71-F28D32D020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9E575D86-F940-96B2-0E1C-013F82EBC6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AF406744-5470-65AA-D901-17AAE50F6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AACE86C-9CC3-EE41-81FC-67DE89BA4DF0}" type="slidenum">
              <a:rPr lang="en-US" altLang="en-US" sz="1200"/>
              <a:pPr/>
              <a:t>57</a:t>
            </a:fld>
            <a:endParaRPr lang="en-US" altLang="en-US" sz="1200" dirty="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8DAE70D9-212D-EE9C-A1E5-B7C30575B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EAB6FB16-3922-854B-FA83-7E3BDDD82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BDBCA9-235E-48D0-DED1-5C283D80E9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76509EE-A2D1-554D-B3AA-C0AFBA1AEB7D}" type="slidenum">
              <a:rPr lang="en-US" altLang="en-US" sz="1200"/>
              <a:pPr/>
              <a:t>58</a:t>
            </a:fld>
            <a:endParaRPr lang="en-US" altLang="en-US" sz="1200" dirty="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A4C4662-D9C9-6F10-924F-68C6DD9298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BD36D699-BABD-95BF-9E9F-1C627D628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484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2424298E-508D-E51B-8303-424F662D6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084D6EB-5DE1-4B41-9790-663F810168BF}" type="slidenum">
              <a:rPr lang="en-US" altLang="en-US" sz="1200"/>
              <a:pPr/>
              <a:t>59</a:t>
            </a:fld>
            <a:endParaRPr lang="en-US" altLang="en-US" sz="1200" dirty="0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6F703DA5-96DC-40DA-C817-0CDBB421E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2D5A7446-C7BC-134E-E767-1DAB6D874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D6D0AE3-2E77-B635-608B-98FDA5595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9B53D2-D329-274A-BDDA-1CB589539643}" type="slidenum">
              <a:rPr lang="en-US" altLang="en-US" sz="1200"/>
              <a:pPr/>
              <a:t>6</a:t>
            </a:fld>
            <a:endParaRPr lang="en-US" altLang="en-US" sz="1200" dirty="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A6EE85BF-38C0-A1DB-5974-4A7F1B19D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F3942B9-0DDA-CDF9-EC0B-02CF86A14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Bill &amp; Fred Intro Comments: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7BA65602-9679-C797-7BF2-5133115A12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32DDC25-7957-6B42-8DA8-E76AB5522590}" type="slidenum">
              <a:rPr lang="en-US" altLang="en-US" sz="1200"/>
              <a:pPr/>
              <a:t>60</a:t>
            </a:fld>
            <a:endParaRPr lang="en-US" altLang="en-US" sz="1200" dirty="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FE644A26-814D-33B6-C38D-190141B821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E83BC2EB-2B9B-C241-A556-23367D4A19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C4B5E1A9-F32E-EDBC-6CFE-8078BC1EF1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A7B88F8-32C1-3B4A-B2BC-62B9D9B9775D}" type="slidenum">
              <a:rPr lang="en-US" altLang="en-US" sz="1200"/>
              <a:pPr/>
              <a:t>61</a:t>
            </a:fld>
            <a:endParaRPr lang="en-US" altLang="en-US" sz="1200" dirty="0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A9C1E87D-4414-62FA-FE64-1665B34B7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2DDDDBB2-052C-7471-8DF8-E7A4B3DDDC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48016661-47A4-1736-17FD-DC9536B3DF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06B4602-DAAD-284C-80DA-48A11E5772DB}" type="slidenum">
              <a:rPr lang="en-US" altLang="en-US" sz="1200"/>
              <a:pPr/>
              <a:t>62</a:t>
            </a:fld>
            <a:endParaRPr lang="en-US" altLang="en-US" sz="1200" dirty="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0B8B08E7-7D9F-E476-7B95-10780CC6D3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57A0DEFA-88FB-9823-7E20-E832A7960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40A9189A-4CD6-A55B-A6BE-A4024930C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ED1FDB3-866C-DE4F-9B9B-1992F10B26EA}" type="slidenum">
              <a:rPr lang="en-US" altLang="en-US" sz="1200"/>
              <a:pPr/>
              <a:t>63</a:t>
            </a:fld>
            <a:endParaRPr lang="en-US" altLang="en-US" sz="1200" dirty="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B9CAD57C-8739-062C-51DB-0A047D7EFD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C3873445-A054-5D76-C6D4-517DAD413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673A76C1-D743-B462-AE0F-C450519E7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43690AC-EDDC-B940-B12F-07036D0D1C8A}" type="slidenum">
              <a:rPr lang="en-US" altLang="en-US" sz="1200"/>
              <a:pPr/>
              <a:t>64</a:t>
            </a:fld>
            <a:endParaRPr lang="en-US" altLang="en-US" sz="1200" dirty="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F8879E67-F0D4-74B8-5C80-D3C3A0C92C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C71FAB09-9D65-BB59-1E41-E386092ED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F838F3FF-B77B-A36F-62ED-A04D41694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4A5CD38-DCEB-614E-8E2E-0296AD4D6557}" type="slidenum">
              <a:rPr lang="en-US" altLang="en-US" sz="1200"/>
              <a:pPr/>
              <a:t>65</a:t>
            </a:fld>
            <a:endParaRPr lang="en-US" altLang="en-US" sz="1200" dirty="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76DC3F88-7C59-66AD-E587-771037C478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207D9939-78E7-38A5-DF87-89A9B1CAA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4EC91525-0BAF-FB1F-2070-85776E4B0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E686128-C0FD-A344-B164-36C85E3AB3C0}" type="slidenum">
              <a:rPr lang="en-US" altLang="en-US" sz="1200"/>
              <a:pPr/>
              <a:t>66</a:t>
            </a:fld>
            <a:endParaRPr lang="en-US" altLang="en-US" sz="1200" dirty="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0911AA1B-1909-F450-F64F-615446BA7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3A2D2CA-1242-EF83-4279-B599A4E06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54448F52-34F1-5938-E465-C5816FFB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3728DC0-0852-6E4C-97E6-0B3A8104C6E0}" type="slidenum">
              <a:rPr lang="en-US" altLang="en-US" sz="1200"/>
              <a:pPr/>
              <a:t>67</a:t>
            </a:fld>
            <a:endParaRPr lang="en-US" altLang="en-US" sz="1200" dirty="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5837CCF8-01A8-0B44-2CC8-87FDBF055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75BD40FD-0243-F35F-3836-A6DDA306B8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A678EB26-599F-1FAD-8391-EBF6DC6761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4B9D78-C635-6248-B30A-1E1C048E9894}" type="slidenum">
              <a:rPr lang="en-US" altLang="en-US" sz="1200"/>
              <a:pPr/>
              <a:t>68</a:t>
            </a:fld>
            <a:endParaRPr lang="en-US" altLang="en-US" sz="1200" dirty="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5CEC1BE6-A117-C64E-9931-BDAFD4F42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B259B1C-CB6D-76C9-80C4-35A917612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FD99065-53A1-7AEB-A709-A79EA75D00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4753604-18DA-9C4C-B7BA-76B455AF9BDE}" type="slidenum">
              <a:rPr lang="en-US" altLang="en-US" sz="1200"/>
              <a:pPr/>
              <a:t>69</a:t>
            </a:fld>
            <a:endParaRPr lang="en-US" altLang="en-US" sz="1200" dirty="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246BC5AF-0905-C6D6-2303-BFF88A45E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34309C12-E236-5CDA-7C3B-7099E9717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A30B0482-34CE-4B3F-C87B-651FE6A809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C1EC008-D524-1640-B957-DDE27D63B7C1}" type="slidenum">
              <a:rPr lang="en-US" altLang="en-US" sz="1200"/>
              <a:pPr/>
              <a:t>7</a:t>
            </a:fld>
            <a:endParaRPr lang="en-US" altLang="en-US" sz="1200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3D3B720F-2759-CE10-F93B-8B32A2CE29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E28B67E-B92B-1FC3-10EF-3BA2E0785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2424298E-508D-E51B-8303-424F662D6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084D6EB-5DE1-4B41-9790-663F810168BF}" type="slidenum">
              <a:rPr lang="en-US" altLang="en-US" sz="1200"/>
              <a:pPr/>
              <a:t>70</a:t>
            </a:fld>
            <a:endParaRPr lang="en-US" altLang="en-US" sz="1200" dirty="0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6F703DA5-96DC-40DA-C817-0CDBB421E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2D5A7446-C7BC-134E-E767-1DAB6D874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120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A03FB1E5-972B-D322-2FFD-97B9738661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DA23362-19F1-A548-9BC9-22A4FAB06695}" type="slidenum">
              <a:rPr lang="en-US" altLang="en-US" sz="1200"/>
              <a:pPr/>
              <a:t>71</a:t>
            </a:fld>
            <a:endParaRPr lang="en-US" altLang="en-US" sz="1200" dirty="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87A97536-F6C7-F4B3-D03C-8367AC9128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32851080-C878-A2F5-848B-28F1E00E8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E6040EA7-A46D-0838-E20A-A66A95E0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FCE4978-1BE9-2A44-B42F-6CF6EA5494A8}" type="slidenum">
              <a:rPr lang="en-US" altLang="en-US" sz="1200"/>
              <a:pPr/>
              <a:t>72</a:t>
            </a:fld>
            <a:endParaRPr lang="en-US" altLang="en-US" sz="1200" dirty="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DBD1C706-B537-C275-1268-59AEE55180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10AD3FB6-F958-DBB3-7437-626145269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E6D69E28-55D3-7F24-5557-C4FA776789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176CB49-9361-544E-9B7A-05C27D49C1C5}" type="slidenum">
              <a:rPr lang="en-US" altLang="en-US" sz="1200"/>
              <a:pPr/>
              <a:t>73</a:t>
            </a:fld>
            <a:endParaRPr lang="en-US" altLang="en-US" sz="1200" dirty="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4B7E1EB6-236D-A671-ACFA-FD7F73BE26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58C5840F-DAC4-911D-9BEF-B73107F3AF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1372C639-57EA-2C8F-BBEE-F1C107AAA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FEA64C9-E881-8848-BF25-FD971B2F699B}" type="slidenum">
              <a:rPr lang="en-US" altLang="en-US" sz="1200"/>
              <a:pPr/>
              <a:t>74</a:t>
            </a:fld>
            <a:endParaRPr lang="en-US" altLang="en-US" sz="1200" dirty="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990BC049-3326-C32D-A9EC-C49E78C86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AE7531FC-E6B3-D0DE-32D0-85DB01793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C69888E1-7CED-2B83-56EF-2924F7B05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5D14210-D447-BB46-B938-C869E213CE5A}" type="slidenum">
              <a:rPr lang="en-US" altLang="en-US" sz="1200"/>
              <a:pPr/>
              <a:t>75</a:t>
            </a:fld>
            <a:endParaRPr lang="en-US" altLang="en-US" sz="1200" dirty="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6A559844-D9B0-D1F7-AC9D-9C121464AA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B2F4F207-2695-D193-50B7-0DF8ED442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F652B5B2-1AD0-FC9E-72CB-E7F2E4AC62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9C445FE-F169-DA4E-8E13-9B0ACCCB3175}" type="slidenum">
              <a:rPr lang="en-US" altLang="en-US" sz="1200"/>
              <a:pPr/>
              <a:t>76</a:t>
            </a:fld>
            <a:endParaRPr lang="en-US" altLang="en-US" sz="1200" dirty="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4BE777DA-5A01-5358-0969-4D5EA83BD4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90D73593-BF43-90F5-2326-9871AD38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18B44CF6-FD43-FA0F-F914-4C11B6A5A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D189F8-2DA8-AB4A-B6AD-BAC95960ED6C}" type="slidenum">
              <a:rPr lang="en-US" altLang="en-US" sz="1200"/>
              <a:pPr/>
              <a:t>77</a:t>
            </a:fld>
            <a:endParaRPr lang="en-US" altLang="en-US" sz="1200" dirty="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DA22093B-9152-B04C-A4F0-3A23EFF349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DEEEBE7-A5A1-C17C-F712-3C52E9A81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B987A49C-CAAF-7F8A-756E-4ADA51E429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0DE1036-8CBE-174A-9CDD-4F7C18424819}" type="slidenum">
              <a:rPr lang="en-US" altLang="en-US" sz="1200"/>
              <a:pPr/>
              <a:t>78</a:t>
            </a:fld>
            <a:endParaRPr lang="en-US" altLang="en-US" sz="1200" dirty="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B12E5867-560C-EB71-813F-44817C979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AF592DF0-BA40-FDCF-6539-60BFED0117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57CEADB6-8897-2C41-B8A3-D6B490BAA4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88B438-EA46-5343-AD2D-856074527A36}" type="slidenum">
              <a:rPr lang="en-US" altLang="en-US" sz="1200"/>
              <a:pPr/>
              <a:t>79</a:t>
            </a:fld>
            <a:endParaRPr lang="en-US" altLang="en-US" sz="1200" dirty="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62FD416A-C147-DC99-DF4C-1A6AECBE3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7B173931-706D-1F9D-2ABC-9C8C79898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C3A8940B-EC31-317B-8320-05D1F424D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0499E74-D8F0-B64B-8779-26EBB1C86B5B}" type="slidenum">
              <a:rPr lang="en-US" altLang="en-US" sz="1200"/>
              <a:pPr/>
              <a:t>8</a:t>
            </a:fld>
            <a:endParaRPr lang="en-US" altLang="en-US" sz="1200" dirty="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9AFB4C58-9747-4944-6B38-17354D4AB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4F6A4FA-459D-033A-C500-BE8DD5E46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7470B7DE-4905-B6E9-E57F-0D8487E810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2721BE-4BC4-7348-8DD1-FA078F2AFF21}" type="slidenum">
              <a:rPr lang="en-US" altLang="en-US" sz="1200"/>
              <a:pPr/>
              <a:t>80</a:t>
            </a:fld>
            <a:endParaRPr lang="en-US" altLang="en-US" sz="1200" dirty="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4A0C6D1E-5E9B-171D-3E8E-6E9460C44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239ADE7B-80F7-6845-6B07-541CBC033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BF6069FB-9EE7-8F0C-00D0-2ACD023D25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365DEB4-C845-E44C-AB01-00BB5EDBD7F1}" type="slidenum">
              <a:rPr lang="en-US" altLang="en-US" sz="1200"/>
              <a:pPr/>
              <a:t>81</a:t>
            </a:fld>
            <a:endParaRPr lang="en-US" altLang="en-US" sz="1200" dirty="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939EF87F-7CB8-9D11-B73B-42783AF7EA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7B9DCE6E-624A-81E5-388D-5D575DD54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C42121C3-728E-1891-1312-0AEAA86C9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B4D4084-9007-4B49-A1C5-F0E142B2CBC0}" type="slidenum">
              <a:rPr lang="en-US" altLang="en-US" sz="1200"/>
              <a:pPr/>
              <a:t>82</a:t>
            </a:fld>
            <a:endParaRPr lang="en-US" altLang="en-US" sz="1200" dirty="0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CCC84C1C-904E-6B44-FD2A-2A4EB7DB93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C1F80104-3102-E149-81BC-96D48317BF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>
            <a:extLst>
              <a:ext uri="{FF2B5EF4-FFF2-40B4-BE49-F238E27FC236}">
                <a16:creationId xmlns:a16="http://schemas.microsoft.com/office/drawing/2014/main" id="{BA20A7A3-6B47-2CC1-6CDD-22D09C1D45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F835075-747E-B049-849B-40BEB3E3BAD5}" type="slidenum">
              <a:rPr lang="en-US" altLang="en-US" sz="1200"/>
              <a:pPr/>
              <a:t>83</a:t>
            </a:fld>
            <a:endParaRPr lang="en-US" altLang="en-US" sz="1200" dirty="0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63DC6E6C-C365-1170-FF7C-011295FA80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695582B4-DD26-45E1-EA22-C9508B49F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A03FB1E5-972B-D322-2FFD-97B9738661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DA23362-19F1-A548-9BC9-22A4FAB06695}" type="slidenum">
              <a:rPr lang="en-US" altLang="en-US" sz="1200"/>
              <a:pPr/>
              <a:t>84</a:t>
            </a:fld>
            <a:endParaRPr lang="en-US" altLang="en-US" sz="1200" dirty="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87A97536-F6C7-F4B3-D03C-8367AC9128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32851080-C878-A2F5-848B-28F1E00E8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18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7457BAAE-27D3-153C-649D-994EB386BF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B93D97-5A44-8145-A0CC-817F689D6CA6}" type="slidenum">
              <a:rPr lang="en-US" altLang="en-US" sz="1200"/>
              <a:pPr/>
              <a:t>85</a:t>
            </a:fld>
            <a:endParaRPr lang="en-US" altLang="en-US" sz="1200" dirty="0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81D37002-757E-5284-F77E-E2A2C1324D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829B6277-18E4-95F9-8AB2-7437A7DE4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>
            <a:extLst>
              <a:ext uri="{FF2B5EF4-FFF2-40B4-BE49-F238E27FC236}">
                <a16:creationId xmlns:a16="http://schemas.microsoft.com/office/drawing/2014/main" id="{67C66222-FC34-A804-8387-F073657290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A0E621A-177F-C841-999F-EE02E581F920}" type="slidenum">
              <a:rPr lang="en-US" altLang="en-US" sz="1200"/>
              <a:pPr/>
              <a:t>86</a:t>
            </a:fld>
            <a:endParaRPr lang="en-US" altLang="en-US" sz="1200" dirty="0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8601B395-097C-2460-4F9F-62B30C4B1D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8B9488B7-C611-1B5E-926F-72A85D8C1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>
            <a:extLst>
              <a:ext uri="{FF2B5EF4-FFF2-40B4-BE49-F238E27FC236}">
                <a16:creationId xmlns:a16="http://schemas.microsoft.com/office/drawing/2014/main" id="{96F587F1-0B68-D034-D78E-A4098B12CD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1AA7610-5B49-0940-93FB-1A8288F83DB3}" type="slidenum">
              <a:rPr lang="en-US" altLang="en-US" sz="1200"/>
              <a:pPr/>
              <a:t>87</a:t>
            </a:fld>
            <a:endParaRPr lang="en-US" altLang="en-US" sz="1200" dirty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34538B68-3EDC-D0C6-DF17-4B0A64F96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7CB1390E-9919-B8DB-2B12-1FDEE9972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:a16="http://schemas.microsoft.com/office/drawing/2014/main" id="{98C3BAB4-976D-8B29-260E-450AE23736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5019809-7161-E042-ACC0-1B865DD6813B}" type="slidenum">
              <a:rPr lang="en-US" altLang="en-US" sz="1200"/>
              <a:pPr/>
              <a:t>88</a:t>
            </a:fld>
            <a:endParaRPr lang="en-US" altLang="en-US" sz="1200" dirty="0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65DC8692-D259-A29F-2941-89C9A8AA5B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364E29A0-8A90-1A1E-D2C9-656AA26C4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>
            <a:extLst>
              <a:ext uri="{FF2B5EF4-FFF2-40B4-BE49-F238E27FC236}">
                <a16:creationId xmlns:a16="http://schemas.microsoft.com/office/drawing/2014/main" id="{06BFED73-64C6-1DA8-C38C-F292C5182A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E110AAC-4DAB-2740-A922-CB08D235583F}" type="slidenum">
              <a:rPr lang="en-US" altLang="en-US" sz="1200"/>
              <a:pPr/>
              <a:t>89</a:t>
            </a:fld>
            <a:endParaRPr lang="en-US" altLang="en-US" sz="1200" dirty="0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FE3055E0-FCD0-5748-C59A-8D67431FF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8FC04184-2927-0560-35D5-8B94143FC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4F705476-D34B-CC5E-9378-FDFD6505F3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03186C3-F00C-6B41-BE3D-56A3AB04E040}" type="slidenum">
              <a:rPr lang="en-US" altLang="en-US" sz="1200"/>
              <a:pPr/>
              <a:t>9</a:t>
            </a:fld>
            <a:endParaRPr lang="en-US" altLang="en-US" sz="1200" dirty="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6438F27B-E426-2432-610C-77D1CECA63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94AD202-E0CB-30A7-3933-1EA8E8808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>
            <a:extLst>
              <a:ext uri="{FF2B5EF4-FFF2-40B4-BE49-F238E27FC236}">
                <a16:creationId xmlns:a16="http://schemas.microsoft.com/office/drawing/2014/main" id="{86E0B269-AC6E-86D5-6FA7-473B11D27F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96A3B2C-DAF1-AB4E-B074-16FE52770502}" type="slidenum">
              <a:rPr lang="en-US" altLang="en-US" sz="1200"/>
              <a:pPr/>
              <a:t>90</a:t>
            </a:fld>
            <a:endParaRPr lang="en-US" altLang="en-US" sz="1200" dirty="0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CB525B2B-15CA-FE19-71E9-B7AA368C36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65F15AC7-9A27-4FC7-89FC-545A84299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>
            <a:extLst>
              <a:ext uri="{FF2B5EF4-FFF2-40B4-BE49-F238E27FC236}">
                <a16:creationId xmlns:a16="http://schemas.microsoft.com/office/drawing/2014/main" id="{66573B84-655E-7D94-ABD0-E4970AD6D9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F5EB3CF-D2BC-4743-8EE0-651FD2E9005F}" type="slidenum">
              <a:rPr lang="en-US" altLang="en-US" sz="1200"/>
              <a:pPr/>
              <a:t>91</a:t>
            </a:fld>
            <a:endParaRPr lang="en-US" altLang="en-US" sz="1200" dirty="0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0156A44C-0229-5523-A352-B522D0AFB4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6A14083D-5E75-99F4-4250-7F586BDA2F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>
            <a:extLst>
              <a:ext uri="{FF2B5EF4-FFF2-40B4-BE49-F238E27FC236}">
                <a16:creationId xmlns:a16="http://schemas.microsoft.com/office/drawing/2014/main" id="{3BD4219B-E9CA-E657-81FF-3E04026D8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C518F0-D9C8-D345-922C-76F7914B79AC}" type="slidenum">
              <a:rPr lang="en-US" altLang="en-US" sz="1200"/>
              <a:pPr/>
              <a:t>92</a:t>
            </a:fld>
            <a:endParaRPr lang="en-US" altLang="en-US" sz="1200" dirty="0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88860305-0E6B-F64D-7F49-6746497D59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BB09789C-4DED-D637-1201-40AC24C7A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>
            <a:extLst>
              <a:ext uri="{FF2B5EF4-FFF2-40B4-BE49-F238E27FC236}">
                <a16:creationId xmlns:a16="http://schemas.microsoft.com/office/drawing/2014/main" id="{B6290AC8-C457-E655-2C1C-B1F5F1ABF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86A065B-0D54-3646-9D64-7C80C74CF6C4}" type="slidenum">
              <a:rPr lang="en-US" altLang="en-US" sz="1200"/>
              <a:pPr/>
              <a:t>93</a:t>
            </a:fld>
            <a:endParaRPr lang="en-US" altLang="en-US" sz="1200" dirty="0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6C6AFEF6-2D05-9B73-425B-19C7CF17B3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9E9FA317-FE11-817F-45A6-630A86377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>
            <a:extLst>
              <a:ext uri="{FF2B5EF4-FFF2-40B4-BE49-F238E27FC236}">
                <a16:creationId xmlns:a16="http://schemas.microsoft.com/office/drawing/2014/main" id="{02745537-C9C4-E129-2234-93994D0036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9F3A920-F4F3-9844-83E3-5E9562A2701B}" type="slidenum">
              <a:rPr lang="en-US" altLang="en-US" sz="1200"/>
              <a:pPr/>
              <a:t>94</a:t>
            </a:fld>
            <a:endParaRPr lang="en-US" altLang="en-US" sz="1200" dirty="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BF3D74BB-5CAD-A177-EB67-F47DEE29F9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57B18E84-22C6-2DAF-28E9-C956C6A27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052D4BD5-D1E7-3E95-4B18-721387DE66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5B0951D-2FFF-AC40-B8B1-5DF93B9B0989}" type="slidenum">
              <a:rPr lang="en-US" altLang="en-US" sz="1200"/>
              <a:pPr/>
              <a:t>95</a:t>
            </a:fld>
            <a:endParaRPr lang="en-US" altLang="en-US" sz="1200" dirty="0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41237C80-6A83-314B-C43A-CB51B1D34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6B2BF859-B592-4A7D-E319-5C170AE3A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4D7F7C91-B121-65BC-8EFA-70FBF08F07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94EADD4-D2CF-7644-AB4D-A825323EFE3B}" type="slidenum">
              <a:rPr lang="en-US" altLang="en-US" sz="1200"/>
              <a:pPr/>
              <a:t>96</a:t>
            </a:fld>
            <a:endParaRPr lang="en-US" altLang="en-US" sz="1200" dirty="0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E27EE3F9-E82A-E902-7097-00862B2C5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664194FB-5724-EA85-B9A3-08756FE41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A499D72E-F17C-4C04-B5B9-168737F1A3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A03C442-433A-C44D-9326-A850B7D17EA0}" type="slidenum">
              <a:rPr lang="en-US" altLang="en-US" sz="1200"/>
              <a:pPr/>
              <a:t>97</a:t>
            </a:fld>
            <a:endParaRPr lang="en-US" altLang="en-US" sz="1200" dirty="0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0BE7A3EB-B828-CCB4-A364-68230AF57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78A6FD74-570A-73DD-EB4D-938E280CA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8E96943D-C6D1-8E80-6244-117A7663F2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212A082-6417-2B49-9297-8ABED02F349C}" type="slidenum">
              <a:rPr lang="en-US" altLang="en-US" sz="1200"/>
              <a:pPr/>
              <a:t>98</a:t>
            </a:fld>
            <a:endParaRPr lang="en-US" altLang="en-US" sz="1200" dirty="0"/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80360C56-BCE0-6537-0A89-CBCBD76AC4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58B1320B-9812-6EB1-11A0-4BFD9BCCF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5FB8EC9E-D90C-1A4E-3724-3B237E0A72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1EAE676-B557-3C43-BA23-B78BCD70033B}" type="slidenum">
              <a:rPr lang="en-US" altLang="en-US" sz="1200"/>
              <a:pPr/>
              <a:t>99</a:t>
            </a:fld>
            <a:endParaRPr lang="en-US" altLang="en-US" sz="1200" dirty="0"/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398DE960-513C-1C0F-C920-162A1CC3F6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38CBD4BB-4E21-D345-DEEF-348EA1EC7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Bill’s Slide: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F5AA80-C8B8-AFBB-5719-116388B917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A0BBC7-A8F7-A969-54CD-55A33A880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C89EF6-2623-AFB8-BC91-414F4967B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6AD2E-8F0F-D846-9FBE-EDAA27420A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320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A144F7-7CC2-09E2-6924-028D55414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29EC9A-911A-EF32-7BEA-5893D35E4A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7C8EE9-9801-107B-7459-6274B74DD0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F6A11-8B58-4740-A122-D2AFCFA88D8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69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726F50-DB5B-DF7B-B056-7F5468A57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F63E1D-941F-5EF6-68DD-89D6D6B2AE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EC5B1B-641C-7EC2-7CF1-4CCC133B7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23B9C-545A-BA40-9757-F02C50721B8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527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D709A9-E385-7AA9-245D-FC9B4336A6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11E395-C235-FAAB-9580-5952646A88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BED02-8E1B-E0CF-AA87-6152FAE514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95CA6C-D607-404A-8D02-2DC29078457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6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E64339-AE7B-78B0-0605-A60385988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53379B-6FC8-0950-D036-D1A82075D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DF2AA0-A283-CEF5-F4C5-32690B193F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EE781-1138-9047-A078-BB417AF00D0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627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66B43-CFDB-E768-7F78-D6151549E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D9B79-C60C-2101-75BD-1C14ED07E1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9CB7F-4900-267C-4DAF-3345170BD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8F758-7879-9949-9455-7AC03504F7A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856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C0F41A-0BC4-A239-065E-F9F305225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0B87DF-FEA7-93F4-13F4-2FEDD3242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661CA0-A098-D66B-A11F-2C01DAB1FD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B24D5-C071-3A43-8AAE-15F9126BBB3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79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FD4C5B-E62B-CBFD-CF44-545306495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784761-559B-C8B4-7BD0-77D0666220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B3969D6-CC71-D864-5838-B139A1AE84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5C7FE1-B24A-CC4E-A563-4CEE49A4145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918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A93D90-48EB-367F-427B-1A05D26EC1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4F6D66-BF75-D0B6-FCE6-8C109FAD6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20DB85-6CB8-F265-FDAB-24D6BC159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1FE5E-53E7-5549-BFAC-0E339BAF1DA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394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B8F4E1-7238-136D-214A-ECE410D8A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F859C-3F79-DE5F-986B-0C46FFABD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2F043B-0E27-68AE-09EB-E3A3EAFB76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5CCFB-566B-2941-A072-C0D75BA61F8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498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A3E529-13A3-451F-3C39-5645BEEDE9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86D5A1-A0BA-B852-9DF9-C4736E60A1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E60B8-6E40-C6F9-D49E-80BE9C96E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E13E26-2B98-DC4D-98CE-7296E6C739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232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E05BF35-304D-C22D-7CB2-FF736EBAC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10DB744-FFBF-847A-4F15-BFB444402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DB1980F-750F-6A49-85A4-D1D9EF126B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E4B3F3C-17D3-6141-86A0-6DB6BECB16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AAE4F1-EC4B-2C49-867E-E7D57E43F3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DE8458-1CB9-B540-A018-04C6761F19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4AE1126E-C7F8-5866-3069-99862E8314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13716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  </a:t>
            </a:r>
            <a:r>
              <a:rPr lang="en-US" altLang="en-US" dirty="0">
                <a:solidFill>
                  <a:srgbClr val="008000"/>
                </a:solidFill>
              </a:rPr>
              <a:t>How to Build a Strategic Plan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600" dirty="0">
                <a:solidFill>
                  <a:srgbClr val="008000"/>
                </a:solidFill>
              </a:rPr>
              <a:t>&amp;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Stick to It!</a:t>
            </a:r>
          </a:p>
        </p:txBody>
      </p:sp>
      <p:pic>
        <p:nvPicPr>
          <p:cNvPr id="15362" name="Picture 1">
            <a:extLst>
              <a:ext uri="{FF2B5EF4-FFF2-40B4-BE49-F238E27FC236}">
                <a16:creationId xmlns:a16="http://schemas.microsoft.com/office/drawing/2014/main" id="{03C1BF48-A14B-A103-A346-D16E86992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2438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>
            <a:extLst>
              <a:ext uri="{FF2B5EF4-FFF2-40B4-BE49-F238E27FC236}">
                <a16:creationId xmlns:a16="http://schemas.microsoft.com/office/drawing/2014/main" id="{59A51639-E33D-43CF-D37E-B118E3366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2400"/>
            <a:ext cx="91440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00"/>
                </a:solidFill>
              </a:rPr>
              <a:t>By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Head Harvesters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Bill Arman &amp; Ed Laflamme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ja-JP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87969856-049D-A07F-B01F-C5B1709344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781421"/>
            <a:ext cx="9144000" cy="33528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8000"/>
                </a:solidFill>
              </a:rPr>
              <a:t>Why Plan?</a:t>
            </a:r>
            <a:br>
              <a:rPr lang="en-US" altLang="en-US" sz="4000" b="1" i="1" dirty="0">
                <a:solidFill>
                  <a:srgbClr val="008000"/>
                </a:solidFill>
              </a:rPr>
            </a:b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Have a “Road Map” to Success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Provides Inspiration and Direction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Establishes Measurable Milestones and Goals</a:t>
            </a:r>
            <a:endParaRPr lang="en-US" altLang="en-US" sz="3200" i="1" dirty="0">
              <a:solidFill>
                <a:srgbClr val="000000"/>
              </a:solidFill>
            </a:endParaRPr>
          </a:p>
        </p:txBody>
      </p:sp>
      <p:pic>
        <p:nvPicPr>
          <p:cNvPr id="31746" name="Picture 1" descr="HarvestLogo_LG.jpeg">
            <a:extLst>
              <a:ext uri="{FF2B5EF4-FFF2-40B4-BE49-F238E27FC236}">
                <a16:creationId xmlns:a16="http://schemas.microsoft.com/office/drawing/2014/main" id="{1B833ECF-2F72-603C-1BF0-2DA037DBB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">
            <a:extLst>
              <a:ext uri="{FF2B5EF4-FFF2-40B4-BE49-F238E27FC236}">
                <a16:creationId xmlns:a16="http://schemas.microsoft.com/office/drawing/2014/main" id="{9CBA1C62-9472-C07C-C1C8-DF73AAB98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4495800"/>
            <a:ext cx="2378075" cy="1590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>
            <a:extLst>
              <a:ext uri="{FF2B5EF4-FFF2-40B4-BE49-F238E27FC236}">
                <a16:creationId xmlns:a16="http://schemas.microsoft.com/office/drawing/2014/main" id="{B61AAEA2-C673-E4E6-E3C4-31435FF1F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146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rgbClr val="008000"/>
                </a:solidFill>
              </a:rPr>
              <a:t>Important:  </a:t>
            </a:r>
            <a:r>
              <a:rPr lang="en-US" altLang="en-US" sz="4000" dirty="0">
                <a:solidFill>
                  <a:srgbClr val="008000"/>
                </a:solidFill>
              </a:rPr>
              <a:t>Within One Year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pic>
        <p:nvPicPr>
          <p:cNvPr id="205826" name="Picture 1" descr="HarvestLogo_LG.jpeg">
            <a:extLst>
              <a:ext uri="{FF2B5EF4-FFF2-40B4-BE49-F238E27FC236}">
                <a16:creationId xmlns:a16="http://schemas.microsoft.com/office/drawing/2014/main" id="{0991319D-DCB7-EA91-39CE-649F1EF7F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Box 3">
            <a:extLst>
              <a:ext uri="{FF2B5EF4-FFF2-40B4-BE49-F238E27FC236}">
                <a16:creationId xmlns:a16="http://schemas.microsoft.com/office/drawing/2014/main" id="{BA42F681-7312-1434-D6EB-08D202D3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205828" name="Picture 1">
            <a:extLst>
              <a:ext uri="{FF2B5EF4-FFF2-40B4-BE49-F238E27FC236}">
                <a16:creationId xmlns:a16="http://schemas.microsoft.com/office/drawing/2014/main" id="{FCBDA2E7-ED29-540F-0889-C437E80CF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3276600"/>
            <a:ext cx="35020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>
            <a:extLst>
              <a:ext uri="{FF2B5EF4-FFF2-40B4-BE49-F238E27FC236}">
                <a16:creationId xmlns:a16="http://schemas.microsoft.com/office/drawing/2014/main" id="{001E3AE8-2F6B-B516-ED0D-EA85C4748B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438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rgbClr val="008000"/>
                </a:solidFill>
              </a:rPr>
              <a:t>Long Range:  </a:t>
            </a:r>
            <a:r>
              <a:rPr lang="en-US" altLang="en-US" sz="4000" dirty="0">
                <a:solidFill>
                  <a:srgbClr val="008000"/>
                </a:solidFill>
              </a:rPr>
              <a:t>Two – Five Years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pic>
        <p:nvPicPr>
          <p:cNvPr id="207874" name="Picture 1" descr="HarvestLogo_LG.jpeg">
            <a:extLst>
              <a:ext uri="{FF2B5EF4-FFF2-40B4-BE49-F238E27FC236}">
                <a16:creationId xmlns:a16="http://schemas.microsoft.com/office/drawing/2014/main" id="{8A93510E-08EC-90BB-0045-0967CC6B8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Box 3">
            <a:extLst>
              <a:ext uri="{FF2B5EF4-FFF2-40B4-BE49-F238E27FC236}">
                <a16:creationId xmlns:a16="http://schemas.microsoft.com/office/drawing/2014/main" id="{AC680BA8-0D3B-2911-4443-FD636B1AF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207876" name="Picture 1">
            <a:extLst>
              <a:ext uri="{FF2B5EF4-FFF2-40B4-BE49-F238E27FC236}">
                <a16:creationId xmlns:a16="http://schemas.microsoft.com/office/drawing/2014/main" id="{DD205A5C-8512-64AA-1E95-BB094CA36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276600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>
            <a:extLst>
              <a:ext uri="{FF2B5EF4-FFF2-40B4-BE49-F238E27FC236}">
                <a16:creationId xmlns:a16="http://schemas.microsoft.com/office/drawing/2014/main" id="{B143DA29-22A3-8CFA-7E2C-EA34A79091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2895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Five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Putting the Plan Together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600" dirty="0">
                <a:solidFill>
                  <a:schemeClr val="accent1"/>
                </a:solidFill>
              </a:rPr>
              <a:t>Thoughts – Questions -Comments</a:t>
            </a:r>
            <a:br>
              <a:rPr lang="en-US" altLang="en-US" sz="3600" dirty="0">
                <a:solidFill>
                  <a:schemeClr val="accent1"/>
                </a:solidFill>
              </a:rPr>
            </a:br>
            <a:endParaRPr lang="en-US" altLang="en-US" sz="3600" dirty="0">
              <a:solidFill>
                <a:schemeClr val="accent1"/>
              </a:solidFill>
            </a:endParaRPr>
          </a:p>
        </p:txBody>
      </p:sp>
      <p:pic>
        <p:nvPicPr>
          <p:cNvPr id="175106" name="Picture 1" descr="HarvestLogo_LG.jpeg">
            <a:extLst>
              <a:ext uri="{FF2B5EF4-FFF2-40B4-BE49-F238E27FC236}">
                <a16:creationId xmlns:a16="http://schemas.microsoft.com/office/drawing/2014/main" id="{C42FF89E-86AB-4259-7435-AE5B773B1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E62E3-B461-9A95-F487-567F4298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200400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1018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>
            <a:extLst>
              <a:ext uri="{FF2B5EF4-FFF2-40B4-BE49-F238E27FC236}">
                <a16:creationId xmlns:a16="http://schemas.microsoft.com/office/drawing/2014/main" id="{D01D266E-A1B0-30F7-7A65-4DAAE9AF58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371600"/>
            <a:ext cx="9144000" cy="2133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Six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Execution of the Plan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endParaRPr lang="en-US" altLang="en-US" sz="3600" dirty="0">
              <a:solidFill>
                <a:srgbClr val="000000"/>
              </a:solidFill>
            </a:endParaRPr>
          </a:p>
        </p:txBody>
      </p:sp>
      <p:pic>
        <p:nvPicPr>
          <p:cNvPr id="209922" name="Picture 1" descr="HarvestLogo_LG.jpeg">
            <a:extLst>
              <a:ext uri="{FF2B5EF4-FFF2-40B4-BE49-F238E27FC236}">
                <a16:creationId xmlns:a16="http://schemas.microsoft.com/office/drawing/2014/main" id="{BEDC1C36-97D4-B24A-176D-2CA13D6A6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C0AD82-DFD5-1226-2820-F60B03092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819400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>
            <a:extLst>
              <a:ext uri="{FF2B5EF4-FFF2-40B4-BE49-F238E27FC236}">
                <a16:creationId xmlns:a16="http://schemas.microsoft.com/office/drawing/2014/main" id="{29DD3F89-EBF9-6772-DCF7-EACA532840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3429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4000" i="1" dirty="0">
                <a:solidFill>
                  <a:srgbClr val="008000"/>
                </a:solidFill>
              </a:rPr>
              <a:t>“Unless commitment is made . . .</a:t>
            </a:r>
            <a:br>
              <a:rPr lang="en-US" altLang="en-US" sz="4000" i="1" dirty="0">
                <a:solidFill>
                  <a:srgbClr val="008000"/>
                </a:solidFill>
              </a:rPr>
            </a:br>
            <a:br>
              <a:rPr lang="en-US" altLang="en-US" sz="4000" i="1" dirty="0">
                <a:solidFill>
                  <a:srgbClr val="008000"/>
                </a:solidFill>
              </a:rPr>
            </a:br>
            <a:r>
              <a:rPr lang="en-US" altLang="en-US" sz="4000" i="1" dirty="0">
                <a:solidFill>
                  <a:srgbClr val="008000"/>
                </a:solidFill>
              </a:rPr>
              <a:t>there are only promises and hopes;</a:t>
            </a:r>
            <a:br>
              <a:rPr lang="en-US" altLang="en-US" sz="4000" i="1" dirty="0">
                <a:solidFill>
                  <a:srgbClr val="008000"/>
                </a:solidFill>
              </a:rPr>
            </a:br>
            <a:br>
              <a:rPr lang="en-US" altLang="en-US" sz="4000" i="1" dirty="0">
                <a:solidFill>
                  <a:srgbClr val="008000"/>
                </a:solidFill>
              </a:rPr>
            </a:br>
            <a:r>
              <a:rPr lang="en-US" altLang="en-US" sz="4000" i="1" dirty="0">
                <a:solidFill>
                  <a:srgbClr val="008000"/>
                </a:solidFill>
              </a:rPr>
              <a:t>But No Plans.”</a:t>
            </a:r>
            <a:br>
              <a:rPr lang="en-US" altLang="ja-JP" sz="4000" i="1" dirty="0">
                <a:solidFill>
                  <a:srgbClr val="008000"/>
                </a:solidFill>
              </a:rPr>
            </a:br>
            <a:r>
              <a:rPr lang="en-US" altLang="ja-JP" sz="4000" i="1" dirty="0">
                <a:solidFill>
                  <a:srgbClr val="008000"/>
                </a:solidFill>
              </a:rPr>
              <a:t> </a:t>
            </a:r>
            <a:br>
              <a:rPr lang="en-US" altLang="ja-JP" sz="4000" i="1" dirty="0">
                <a:solidFill>
                  <a:srgbClr val="008000"/>
                </a:solidFill>
              </a:rPr>
            </a:br>
            <a:br>
              <a:rPr lang="en-US" altLang="ja-JP" sz="2800" i="1" dirty="0">
                <a:solidFill>
                  <a:srgbClr val="008000"/>
                </a:solidFill>
              </a:rPr>
            </a:br>
            <a:br>
              <a:rPr lang="en-US" altLang="ja-JP" sz="2800" i="1" dirty="0">
                <a:solidFill>
                  <a:srgbClr val="008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Peter F. Drucker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211970" name="Picture 1" descr="HarvestLogo_LG.jpeg">
            <a:extLst>
              <a:ext uri="{FF2B5EF4-FFF2-40B4-BE49-F238E27FC236}">
                <a16:creationId xmlns:a16="http://schemas.microsoft.com/office/drawing/2014/main" id="{8EF96BF5-40C8-7203-A852-04013834C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1">
            <a:extLst>
              <a:ext uri="{FF2B5EF4-FFF2-40B4-BE49-F238E27FC236}">
                <a16:creationId xmlns:a16="http://schemas.microsoft.com/office/drawing/2014/main" id="{6901AE57-6A99-D594-9396-7DB862690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06888"/>
            <a:ext cx="2009775" cy="1674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>
            <a:extLst>
              <a:ext uri="{FF2B5EF4-FFF2-40B4-BE49-F238E27FC236}">
                <a16:creationId xmlns:a16="http://schemas.microsoft.com/office/drawing/2014/main" id="{28D05E2F-F825-381B-C67E-9EEBBFBE82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525" y="2066925"/>
            <a:ext cx="9144000" cy="16764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Have Plan in Writing 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Copies to Key 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People</a:t>
            </a:r>
            <a:br>
              <a:rPr lang="en-US" altLang="en-US" sz="4000" dirty="0">
                <a:solidFill>
                  <a:srgbClr val="008000"/>
                </a:solidFill>
              </a:rPr>
            </a:br>
            <a:br>
              <a:rPr lang="en-US" altLang="en-US" sz="4000" dirty="0">
                <a:solidFill>
                  <a:srgbClr val="008000"/>
                </a:solidFill>
              </a:rPr>
            </a:br>
            <a:br>
              <a:rPr lang="en-US" altLang="en-US" sz="4000" dirty="0">
                <a:solidFill>
                  <a:srgbClr val="008000"/>
                </a:solidFill>
              </a:rPr>
            </a:br>
            <a:r>
              <a:rPr lang="en-US" altLang="en-US" sz="4000" dirty="0">
                <a:solidFill>
                  <a:srgbClr val="008000"/>
                </a:solidFill>
              </a:rPr>
              <a:t>The PLAYBOOK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pic>
        <p:nvPicPr>
          <p:cNvPr id="214018" name="Picture 1" descr="HarvestLogo_LG.jpeg">
            <a:extLst>
              <a:ext uri="{FF2B5EF4-FFF2-40B4-BE49-F238E27FC236}">
                <a16:creationId xmlns:a16="http://schemas.microsoft.com/office/drawing/2014/main" id="{690E9A92-8B31-95E3-9297-950067CD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Box 3">
            <a:extLst>
              <a:ext uri="{FF2B5EF4-FFF2-40B4-BE49-F238E27FC236}">
                <a16:creationId xmlns:a16="http://schemas.microsoft.com/office/drawing/2014/main" id="{E58A07A4-52BB-1B26-762F-200937A3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Execution of the Plan</a:t>
            </a:r>
          </a:p>
        </p:txBody>
      </p:sp>
      <p:pic>
        <p:nvPicPr>
          <p:cNvPr id="214020" name="Picture 1">
            <a:extLst>
              <a:ext uri="{FF2B5EF4-FFF2-40B4-BE49-F238E27FC236}">
                <a16:creationId xmlns:a16="http://schemas.microsoft.com/office/drawing/2014/main" id="{74373D3A-8068-6A94-73C7-5E33AE007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4400550"/>
            <a:ext cx="2828925" cy="1619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>
            <a:extLst>
              <a:ext uri="{FF2B5EF4-FFF2-40B4-BE49-F238E27FC236}">
                <a16:creationId xmlns:a16="http://schemas.microsoft.com/office/drawing/2014/main" id="{8D041F29-2A0D-A150-4A72-31EB54FA53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146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Assigned Teams with Champions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16066" name="Picture 1" descr="HarvestLogo_LG.jpeg">
            <a:extLst>
              <a:ext uri="{FF2B5EF4-FFF2-40B4-BE49-F238E27FC236}">
                <a16:creationId xmlns:a16="http://schemas.microsoft.com/office/drawing/2014/main" id="{FCE804AF-C04F-54D4-32C3-97D356B7A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extBox 3">
            <a:extLst>
              <a:ext uri="{FF2B5EF4-FFF2-40B4-BE49-F238E27FC236}">
                <a16:creationId xmlns:a16="http://schemas.microsoft.com/office/drawing/2014/main" id="{16BBCBE5-624B-F369-C8F5-644AC9A93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Execution of the Plan</a:t>
            </a:r>
          </a:p>
        </p:txBody>
      </p:sp>
      <p:pic>
        <p:nvPicPr>
          <p:cNvPr id="216068" name="Picture 1">
            <a:extLst>
              <a:ext uri="{FF2B5EF4-FFF2-40B4-BE49-F238E27FC236}">
                <a16:creationId xmlns:a16="http://schemas.microsoft.com/office/drawing/2014/main" id="{74D8ADFF-8882-4F95-B845-66AD5257E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429000"/>
            <a:ext cx="356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>
            <a:extLst>
              <a:ext uri="{FF2B5EF4-FFF2-40B4-BE49-F238E27FC236}">
                <a16:creationId xmlns:a16="http://schemas.microsoft.com/office/drawing/2014/main" id="{EFC15EEE-EB65-7167-AF86-08D766D09B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Regular “Touch Base” Meetings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18114" name="Picture 1" descr="HarvestLogo_LG.jpeg">
            <a:extLst>
              <a:ext uri="{FF2B5EF4-FFF2-40B4-BE49-F238E27FC236}">
                <a16:creationId xmlns:a16="http://schemas.microsoft.com/office/drawing/2014/main" id="{3B804A54-52A9-1211-7873-2DEA768AC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Box 3">
            <a:extLst>
              <a:ext uri="{FF2B5EF4-FFF2-40B4-BE49-F238E27FC236}">
                <a16:creationId xmlns:a16="http://schemas.microsoft.com/office/drawing/2014/main" id="{A2C6EE54-43AC-849E-7272-4191B7B4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Execution of the Plan </a:t>
            </a:r>
          </a:p>
        </p:txBody>
      </p:sp>
      <p:pic>
        <p:nvPicPr>
          <p:cNvPr id="218116" name="Picture 1">
            <a:extLst>
              <a:ext uri="{FF2B5EF4-FFF2-40B4-BE49-F238E27FC236}">
                <a16:creationId xmlns:a16="http://schemas.microsoft.com/office/drawing/2014/main" id="{4005EBA5-60FE-03DB-7DF2-708FBE5ED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3200400"/>
            <a:ext cx="2784475" cy="2033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>
            <a:extLst>
              <a:ext uri="{FF2B5EF4-FFF2-40B4-BE49-F238E27FC236}">
                <a16:creationId xmlns:a16="http://schemas.microsoft.com/office/drawing/2014/main" id="{B4C52FCA-ABEB-011A-DABF-5C3A95D6E5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52400" y="2362200"/>
            <a:ext cx="9448800" cy="457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Review Progress – Measure Results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20162" name="Picture 1" descr="HarvestLogo_LG.jpeg">
            <a:extLst>
              <a:ext uri="{FF2B5EF4-FFF2-40B4-BE49-F238E27FC236}">
                <a16:creationId xmlns:a16="http://schemas.microsoft.com/office/drawing/2014/main" id="{B84D5CB0-0D43-1C5D-ECAD-F42C284DC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extBox 3">
            <a:extLst>
              <a:ext uri="{FF2B5EF4-FFF2-40B4-BE49-F238E27FC236}">
                <a16:creationId xmlns:a16="http://schemas.microsoft.com/office/drawing/2014/main" id="{D9B7A288-1CB4-7933-6E97-39BC0964A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Execution of the Plan </a:t>
            </a:r>
          </a:p>
        </p:txBody>
      </p:sp>
      <p:pic>
        <p:nvPicPr>
          <p:cNvPr id="220164" name="Picture 1">
            <a:extLst>
              <a:ext uri="{FF2B5EF4-FFF2-40B4-BE49-F238E27FC236}">
                <a16:creationId xmlns:a16="http://schemas.microsoft.com/office/drawing/2014/main" id="{3801C9D5-E223-99DA-FD9C-F0146B04D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3200400"/>
            <a:ext cx="3492500" cy="19383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>
            <a:extLst>
              <a:ext uri="{FF2B5EF4-FFF2-40B4-BE49-F238E27FC236}">
                <a16:creationId xmlns:a16="http://schemas.microsoft.com/office/drawing/2014/main" id="{2292E249-7C32-B40B-2EC3-EF569E2501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5334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Adjust When Needed or </a:t>
            </a:r>
            <a:br>
              <a:rPr lang="en-US" altLang="en-US" sz="4000" dirty="0">
                <a:solidFill>
                  <a:srgbClr val="008000"/>
                </a:solidFill>
              </a:rPr>
            </a:br>
            <a:br>
              <a:rPr lang="en-US" altLang="en-US" sz="4000" dirty="0">
                <a:solidFill>
                  <a:srgbClr val="008000"/>
                </a:solidFill>
              </a:rPr>
            </a:br>
            <a:r>
              <a:rPr lang="en-US" altLang="en-US" sz="4000" dirty="0">
                <a:solidFill>
                  <a:srgbClr val="008000"/>
                </a:solidFill>
              </a:rPr>
              <a:t>Circumstances Dictate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pic>
        <p:nvPicPr>
          <p:cNvPr id="222210" name="Picture 1" descr="HarvestLogo_LG.jpeg">
            <a:extLst>
              <a:ext uri="{FF2B5EF4-FFF2-40B4-BE49-F238E27FC236}">
                <a16:creationId xmlns:a16="http://schemas.microsoft.com/office/drawing/2014/main" id="{A3E1FC83-3CB7-213A-A1DF-ED5FF48A8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extBox 3">
            <a:extLst>
              <a:ext uri="{FF2B5EF4-FFF2-40B4-BE49-F238E27FC236}">
                <a16:creationId xmlns:a16="http://schemas.microsoft.com/office/drawing/2014/main" id="{F86DA054-3687-2193-97E8-180221935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Execution of the Plan </a:t>
            </a:r>
          </a:p>
        </p:txBody>
      </p:sp>
      <p:pic>
        <p:nvPicPr>
          <p:cNvPr id="222212" name="Picture 2">
            <a:extLst>
              <a:ext uri="{FF2B5EF4-FFF2-40B4-BE49-F238E27FC236}">
                <a16:creationId xmlns:a16="http://schemas.microsoft.com/office/drawing/2014/main" id="{E4C5039E-4588-FA6E-CCE0-3B64B1E46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3276600"/>
            <a:ext cx="3470275" cy="1943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7CE2994F-5669-04E4-A899-5CC09B8926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3733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Why Plan?</a:t>
            </a:r>
            <a:br>
              <a:rPr lang="en-US" altLang="en-US" sz="4000" b="1" i="1" dirty="0">
                <a:solidFill>
                  <a:srgbClr val="008000"/>
                </a:solidFill>
              </a:rPr>
            </a:br>
            <a:br>
              <a:rPr lang="en-US" altLang="en-US" sz="24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Retain &amp; Attract the Right People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Plots Your Course – Focus Your Efforts</a:t>
            </a: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b="1" i="1" dirty="0">
                <a:solidFill>
                  <a:srgbClr val="008000"/>
                </a:solidFill>
              </a:rPr>
              <a:t> </a:t>
            </a:r>
            <a:br>
              <a:rPr lang="en-US" altLang="en-US" sz="32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Helps Establish Cash &amp; Capital Needs</a:t>
            </a:r>
            <a:endParaRPr lang="en-US" altLang="en-US" sz="3200" i="1" dirty="0">
              <a:solidFill>
                <a:srgbClr val="000000"/>
              </a:solidFill>
            </a:endParaRPr>
          </a:p>
        </p:txBody>
      </p:sp>
      <p:pic>
        <p:nvPicPr>
          <p:cNvPr id="33794" name="Picture 1" descr="HarvestLogo_LG.jpeg">
            <a:extLst>
              <a:ext uri="{FF2B5EF4-FFF2-40B4-BE49-F238E27FC236}">
                <a16:creationId xmlns:a16="http://schemas.microsoft.com/office/drawing/2014/main" id="{006CD84E-8FD0-3E4C-9A40-223499448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">
            <a:extLst>
              <a:ext uri="{FF2B5EF4-FFF2-40B4-BE49-F238E27FC236}">
                <a16:creationId xmlns:a16="http://schemas.microsoft.com/office/drawing/2014/main" id="{A79C5E69-6DA8-5E2C-6EFD-D888E052F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4656138"/>
            <a:ext cx="2251075" cy="1685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>
            <a:extLst>
              <a:ext uri="{FF2B5EF4-FFF2-40B4-BE49-F238E27FC236}">
                <a16:creationId xmlns:a16="http://schemas.microsoft.com/office/drawing/2014/main" id="{D01D266E-A1B0-30F7-7A65-4DAAE9AF58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Six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Execution of the Plan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600" dirty="0">
                <a:solidFill>
                  <a:schemeClr val="accent1"/>
                </a:solidFill>
              </a:rPr>
              <a:t>Thoughts – Questions – Comments </a:t>
            </a:r>
          </a:p>
        </p:txBody>
      </p:sp>
      <p:pic>
        <p:nvPicPr>
          <p:cNvPr id="209922" name="Picture 1" descr="HarvestLogo_LG.jpeg">
            <a:extLst>
              <a:ext uri="{FF2B5EF4-FFF2-40B4-BE49-F238E27FC236}">
                <a16:creationId xmlns:a16="http://schemas.microsoft.com/office/drawing/2014/main" id="{BEDC1C36-97D4-B24A-176D-2CA13D6A6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C0AD82-DFD5-1226-2820-F60B03092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502231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5575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>
            <a:extLst>
              <a:ext uri="{FF2B5EF4-FFF2-40B4-BE49-F238E27FC236}">
                <a16:creationId xmlns:a16="http://schemas.microsoft.com/office/drawing/2014/main" id="{14320716-29AF-EE33-5A8D-CDCF6661D3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00200"/>
            <a:ext cx="9144000" cy="1905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800" dirty="0">
                <a:solidFill>
                  <a:srgbClr val="008000"/>
                </a:solidFill>
              </a:rPr>
              <a:t>Summary</a:t>
            </a:r>
            <a:br>
              <a:rPr lang="en-US" altLang="en-US" sz="3200" dirty="0">
                <a:solidFill>
                  <a:srgbClr val="008000"/>
                </a:solidFill>
              </a:rPr>
            </a:br>
            <a:br>
              <a:rPr lang="en-US" altLang="en-US" sz="3200" dirty="0">
                <a:solidFill>
                  <a:srgbClr val="008000"/>
                </a:solidFill>
              </a:rPr>
            </a:b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endParaRPr lang="en-US" altLang="en-US" sz="3600" dirty="0">
              <a:solidFill>
                <a:srgbClr val="000000"/>
              </a:solidFill>
            </a:endParaRPr>
          </a:p>
        </p:txBody>
      </p:sp>
      <p:pic>
        <p:nvPicPr>
          <p:cNvPr id="224258" name="Picture 1" descr="HarvestLogo_LG.jpeg">
            <a:extLst>
              <a:ext uri="{FF2B5EF4-FFF2-40B4-BE49-F238E27FC236}">
                <a16:creationId xmlns:a16="http://schemas.microsoft.com/office/drawing/2014/main" id="{3DB0C0E9-D11C-19F1-2FC6-681ABA76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TextBox 3">
            <a:extLst>
              <a:ext uri="{FF2B5EF4-FFF2-40B4-BE49-F238E27FC236}">
                <a16:creationId xmlns:a16="http://schemas.microsoft.com/office/drawing/2014/main" id="{4CE64BA7-8FBD-7C16-CC2C-CEC0A01DB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Strategic Plan and Stick to It!</a:t>
            </a:r>
            <a:endParaRPr lang="en-US" altLang="en-US" sz="2400" dirty="0"/>
          </a:p>
        </p:txBody>
      </p:sp>
      <p:pic>
        <p:nvPicPr>
          <p:cNvPr id="224260" name="Picture 5">
            <a:extLst>
              <a:ext uri="{FF2B5EF4-FFF2-40B4-BE49-F238E27FC236}">
                <a16:creationId xmlns:a16="http://schemas.microsoft.com/office/drawing/2014/main" id="{E0E7FF3A-910F-25E5-8F92-8E191FFF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930180-2FFA-EB8A-1EFF-E93F4287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0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>
            <a:extLst>
              <a:ext uri="{FF2B5EF4-FFF2-40B4-BE49-F238E27FC236}">
                <a16:creationId xmlns:a16="http://schemas.microsoft.com/office/drawing/2014/main" id="{18316891-EFB7-1E52-6DE5-206A08775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211997"/>
            <a:ext cx="9144000" cy="229320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4400" dirty="0">
                <a:solidFill>
                  <a:srgbClr val="008000"/>
                </a:solidFill>
              </a:rPr>
              <a:t>Know </a:t>
            </a:r>
            <a:r>
              <a:rPr lang="en-US" altLang="en-US" sz="3600" dirty="0">
                <a:solidFill>
                  <a:srgbClr val="008000"/>
                </a:solidFill>
              </a:rPr>
              <a:t>&amp; </a:t>
            </a:r>
            <a:r>
              <a:rPr lang="en-US" altLang="en-US" dirty="0">
                <a:solidFill>
                  <a:srgbClr val="008000"/>
                </a:solidFill>
              </a:rPr>
              <a:t>Follow the Six Steps</a:t>
            </a:r>
            <a:endParaRPr lang="en-US" altLang="en-US" dirty="0">
              <a:solidFill>
                <a:srgbClr val="00B050"/>
              </a:solidFill>
            </a:endParaRPr>
          </a:p>
        </p:txBody>
      </p:sp>
      <p:pic>
        <p:nvPicPr>
          <p:cNvPr id="226306" name="Picture 1" descr="HarvestLogo_LG.jpeg">
            <a:extLst>
              <a:ext uri="{FF2B5EF4-FFF2-40B4-BE49-F238E27FC236}">
                <a16:creationId xmlns:a16="http://schemas.microsoft.com/office/drawing/2014/main" id="{DE8EBF6D-DB22-BC12-C252-F393F74C3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TextBox 3">
            <a:extLst>
              <a:ext uri="{FF2B5EF4-FFF2-40B4-BE49-F238E27FC236}">
                <a16:creationId xmlns:a16="http://schemas.microsoft.com/office/drawing/2014/main" id="{F3732D10-6780-1AFC-35FA-E70953743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Strategic Plan and Stick to It!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Summary </a:t>
            </a:r>
            <a:endParaRPr lang="en-US" altLang="en-US" sz="2400" dirty="0"/>
          </a:p>
        </p:txBody>
      </p:sp>
      <p:pic>
        <p:nvPicPr>
          <p:cNvPr id="226308" name="Picture 1">
            <a:extLst>
              <a:ext uri="{FF2B5EF4-FFF2-40B4-BE49-F238E27FC236}">
                <a16:creationId xmlns:a16="http://schemas.microsoft.com/office/drawing/2014/main" id="{764CA423-9E78-30A1-D20E-502B5805C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429000"/>
            <a:ext cx="3543300" cy="1285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>
            <a:extLst>
              <a:ext uri="{FF2B5EF4-FFF2-40B4-BE49-F238E27FC236}">
                <a16:creationId xmlns:a16="http://schemas.microsoft.com/office/drawing/2014/main" id="{8FE795E8-44E3-D551-7CF9-2323D047F6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209675"/>
            <a:ext cx="9144000" cy="199072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Learn and Adjust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28354" name="Picture 1" descr="HarvestLogo_LG.jpeg">
            <a:extLst>
              <a:ext uri="{FF2B5EF4-FFF2-40B4-BE49-F238E27FC236}">
                <a16:creationId xmlns:a16="http://schemas.microsoft.com/office/drawing/2014/main" id="{2328AFA8-6936-DDA3-3489-B30A8C4EF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extBox 3">
            <a:extLst>
              <a:ext uri="{FF2B5EF4-FFF2-40B4-BE49-F238E27FC236}">
                <a16:creationId xmlns:a16="http://schemas.microsoft.com/office/drawing/2014/main" id="{B309FDB1-3058-7ED6-E97E-0D35F995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Strategic Plan and Stick to It!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Summary </a:t>
            </a:r>
            <a:r>
              <a:rPr lang="en-US" altLang="en-US" sz="2400" dirty="0">
                <a:solidFill>
                  <a:schemeClr val="accent1"/>
                </a:solidFill>
              </a:rPr>
              <a:t> </a:t>
            </a:r>
            <a:endParaRPr lang="en-US" altLang="en-US" sz="2400" dirty="0"/>
          </a:p>
        </p:txBody>
      </p:sp>
      <p:pic>
        <p:nvPicPr>
          <p:cNvPr id="228356" name="Picture 2">
            <a:extLst>
              <a:ext uri="{FF2B5EF4-FFF2-40B4-BE49-F238E27FC236}">
                <a16:creationId xmlns:a16="http://schemas.microsoft.com/office/drawing/2014/main" id="{F9C05167-32B2-94B3-C150-F6E9E7FBC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3429000"/>
            <a:ext cx="2962275" cy="2219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>
            <a:extLst>
              <a:ext uri="{FF2B5EF4-FFF2-40B4-BE49-F238E27FC236}">
                <a16:creationId xmlns:a16="http://schemas.microsoft.com/office/drawing/2014/main" id="{691E79CD-557E-7B9D-7E7B-FC23F06F98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371600"/>
            <a:ext cx="9144000" cy="2133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4400" dirty="0">
                <a:solidFill>
                  <a:srgbClr val="008000"/>
                </a:solidFill>
              </a:rPr>
              <a:t>Link Actions to Key Results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30402" name="Picture 1" descr="HarvestLogo_LG.jpeg">
            <a:extLst>
              <a:ext uri="{FF2B5EF4-FFF2-40B4-BE49-F238E27FC236}">
                <a16:creationId xmlns:a16="http://schemas.microsoft.com/office/drawing/2014/main" id="{82D4E562-01C2-BD46-83BE-9138891D9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extBox 3">
            <a:extLst>
              <a:ext uri="{FF2B5EF4-FFF2-40B4-BE49-F238E27FC236}">
                <a16:creationId xmlns:a16="http://schemas.microsoft.com/office/drawing/2014/main" id="{3EB2F51E-2B50-CFE4-C5F5-0AB18F23B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Strategic Plan and Stick to It!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Summary </a:t>
            </a:r>
            <a:r>
              <a:rPr lang="en-US" altLang="en-US" sz="24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230404" name="Picture 1">
            <a:extLst>
              <a:ext uri="{FF2B5EF4-FFF2-40B4-BE49-F238E27FC236}">
                <a16:creationId xmlns:a16="http://schemas.microsoft.com/office/drawing/2014/main" id="{4E7C5740-A352-223A-C0ED-2D7C3B16C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657600"/>
            <a:ext cx="2857500" cy="16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>
            <a:extLst>
              <a:ext uri="{FF2B5EF4-FFF2-40B4-BE49-F238E27FC236}">
                <a16:creationId xmlns:a16="http://schemas.microsoft.com/office/drawing/2014/main" id="{19CB5213-B91B-21EF-5292-3D0AB01BFD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9144000" cy="1600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4400" dirty="0">
                <a:solidFill>
                  <a:srgbClr val="008000"/>
                </a:solidFill>
              </a:rPr>
              <a:t>Measure </a:t>
            </a:r>
            <a:r>
              <a:rPr lang="en-US" altLang="en-US" dirty="0">
                <a:solidFill>
                  <a:srgbClr val="008000"/>
                </a:solidFill>
              </a:rPr>
              <a:t>P</a:t>
            </a:r>
            <a:r>
              <a:rPr lang="en-US" altLang="en-US" sz="4400" dirty="0">
                <a:solidFill>
                  <a:srgbClr val="008000"/>
                </a:solidFill>
              </a:rPr>
              <a:t>rogress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32450" name="Picture 1" descr="HarvestLogo_LG.jpeg">
            <a:extLst>
              <a:ext uri="{FF2B5EF4-FFF2-40B4-BE49-F238E27FC236}">
                <a16:creationId xmlns:a16="http://schemas.microsoft.com/office/drawing/2014/main" id="{1733738E-7FBE-50C4-C7EC-F41C9A709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TextBox 3">
            <a:extLst>
              <a:ext uri="{FF2B5EF4-FFF2-40B4-BE49-F238E27FC236}">
                <a16:creationId xmlns:a16="http://schemas.microsoft.com/office/drawing/2014/main" id="{019C79F3-1D02-0CCB-6BC8-C45C2EE45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Strategic Plan &amp; Stick to It!</a:t>
            </a:r>
            <a:r>
              <a:rPr lang="en-US" altLang="en-US" sz="2400" dirty="0">
                <a:solidFill>
                  <a:srgbClr val="008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Summary</a:t>
            </a:r>
            <a:endParaRPr lang="en-US" altLang="en-US" sz="2400" dirty="0"/>
          </a:p>
        </p:txBody>
      </p:sp>
      <p:pic>
        <p:nvPicPr>
          <p:cNvPr id="232452" name="Picture 1">
            <a:extLst>
              <a:ext uri="{FF2B5EF4-FFF2-40B4-BE49-F238E27FC236}">
                <a16:creationId xmlns:a16="http://schemas.microsoft.com/office/drawing/2014/main" id="{776D9ACE-8223-7CCE-4E89-2A5BE275E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657600"/>
            <a:ext cx="2647950" cy="1724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>
            <a:extLst>
              <a:ext uri="{FF2B5EF4-FFF2-40B4-BE49-F238E27FC236}">
                <a16:creationId xmlns:a16="http://schemas.microsoft.com/office/drawing/2014/main" id="{05C9A6AC-E5D5-693F-F4FD-5C2B69376C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9144000" cy="1524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br>
              <a:rPr lang="en-US" altLang="en-US" sz="2800" b="1" i="1" dirty="0">
                <a:solidFill>
                  <a:srgbClr val="008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4400" dirty="0">
                <a:solidFill>
                  <a:srgbClr val="008000"/>
                </a:solidFill>
              </a:rPr>
              <a:t>Engage - Enlist - Enroll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34498" name="Picture 1" descr="HarvestLogo_LG.jpeg">
            <a:extLst>
              <a:ext uri="{FF2B5EF4-FFF2-40B4-BE49-F238E27FC236}">
                <a16:creationId xmlns:a16="http://schemas.microsoft.com/office/drawing/2014/main" id="{6E63AC36-E87F-1D60-DFD9-415B834A5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TextBox 3">
            <a:extLst>
              <a:ext uri="{FF2B5EF4-FFF2-40B4-BE49-F238E27FC236}">
                <a16:creationId xmlns:a16="http://schemas.microsoft.com/office/drawing/2014/main" id="{D20C99C4-0FBC-30D4-60CD-5EE4885BB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Strategic Plan and Stick to It!</a:t>
            </a:r>
            <a:r>
              <a:rPr lang="en-US" altLang="en-US" sz="2400" dirty="0">
                <a:solidFill>
                  <a:srgbClr val="008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Summary</a:t>
            </a:r>
            <a:endParaRPr lang="en-US" altLang="en-US" sz="2400" dirty="0"/>
          </a:p>
        </p:txBody>
      </p:sp>
      <p:pic>
        <p:nvPicPr>
          <p:cNvPr id="234500" name="Picture 1">
            <a:extLst>
              <a:ext uri="{FF2B5EF4-FFF2-40B4-BE49-F238E27FC236}">
                <a16:creationId xmlns:a16="http://schemas.microsoft.com/office/drawing/2014/main" id="{63747EDE-8B73-B9DE-E576-3A7D56B80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2133600" cy="2143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>
            <a:extLst>
              <a:ext uri="{FF2B5EF4-FFF2-40B4-BE49-F238E27FC236}">
                <a16:creationId xmlns:a16="http://schemas.microsoft.com/office/drawing/2014/main" id="{9C88C7C8-1ECE-5251-4C06-50CFE81D7B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9144000" cy="1676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br>
              <a:rPr lang="en-US" altLang="en-US" sz="2800" b="1" i="1" dirty="0">
                <a:solidFill>
                  <a:srgbClr val="008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4800" dirty="0">
                <a:solidFill>
                  <a:srgbClr val="000000"/>
                </a:solidFill>
                <a:latin typeface="Castellar" panose="020A0402060406010301" pitchFamily="18" charset="77"/>
              </a:rPr>
              <a:t>Celebrate!</a:t>
            </a:r>
          </a:p>
        </p:txBody>
      </p:sp>
      <p:pic>
        <p:nvPicPr>
          <p:cNvPr id="236546" name="Picture 1" descr="HarvestLogo_LG.jpeg">
            <a:extLst>
              <a:ext uri="{FF2B5EF4-FFF2-40B4-BE49-F238E27FC236}">
                <a16:creationId xmlns:a16="http://schemas.microsoft.com/office/drawing/2014/main" id="{71D85200-1C1B-F20A-0DDA-7D233F946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7" name="TextBox 3">
            <a:extLst>
              <a:ext uri="{FF2B5EF4-FFF2-40B4-BE49-F238E27FC236}">
                <a16:creationId xmlns:a16="http://schemas.microsoft.com/office/drawing/2014/main" id="{A6ACE158-0183-BEBA-D82C-E1B17074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Strategic Plan and Stick to It!</a:t>
            </a:r>
            <a:r>
              <a:rPr lang="en-US" altLang="en-US" sz="2400" dirty="0">
                <a:solidFill>
                  <a:srgbClr val="008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Summary</a:t>
            </a:r>
            <a:endParaRPr lang="en-US" altLang="en-US" sz="2400" dirty="0"/>
          </a:p>
        </p:txBody>
      </p:sp>
      <p:pic>
        <p:nvPicPr>
          <p:cNvPr id="236548" name="Picture 2">
            <a:extLst>
              <a:ext uri="{FF2B5EF4-FFF2-40B4-BE49-F238E27FC236}">
                <a16:creationId xmlns:a16="http://schemas.microsoft.com/office/drawing/2014/main" id="{0E62147A-2F07-C2B9-FD48-7E4E62633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2895600" cy="1581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>
            <a:extLst>
              <a:ext uri="{FF2B5EF4-FFF2-40B4-BE49-F238E27FC236}">
                <a16:creationId xmlns:a16="http://schemas.microsoft.com/office/drawing/2014/main" id="{13709B99-0E54-6A7F-71D8-F8D6FCAA68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371600"/>
            <a:ext cx="91440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Harvester’s Hope for Today</a:t>
            </a:r>
            <a:br>
              <a:rPr lang="en-US" altLang="en-US" sz="2800" dirty="0">
                <a:solidFill>
                  <a:srgbClr val="000000"/>
                </a:solidFill>
              </a:rPr>
            </a:br>
            <a:br>
              <a:rPr lang="en-US" altLang="en-US" sz="28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Affirmation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Learn and Try Something New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Build Framework of a Plan</a:t>
            </a:r>
          </a:p>
        </p:txBody>
      </p:sp>
      <p:pic>
        <p:nvPicPr>
          <p:cNvPr id="238594" name="Picture 1" descr="HarvestLogo_LG.jpeg">
            <a:extLst>
              <a:ext uri="{FF2B5EF4-FFF2-40B4-BE49-F238E27FC236}">
                <a16:creationId xmlns:a16="http://schemas.microsoft.com/office/drawing/2014/main" id="{B56129E9-B09B-E288-C800-B59E817F4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62663"/>
            <a:ext cx="1346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TextBox 1">
            <a:extLst>
              <a:ext uri="{FF2B5EF4-FFF2-40B4-BE49-F238E27FC236}">
                <a16:creationId xmlns:a16="http://schemas.microsoft.com/office/drawing/2014/main" id="{52E38CB9-D26A-3C8D-2E05-0C8641581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Strategic Plan and Stick to It! 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>
            <a:extLst>
              <a:ext uri="{FF2B5EF4-FFF2-40B4-BE49-F238E27FC236}">
                <a16:creationId xmlns:a16="http://schemas.microsoft.com/office/drawing/2014/main" id="{84BC546A-B3C0-D01C-513C-B5F6DA3049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895600"/>
            <a:ext cx="9144000" cy="2667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8000"/>
                </a:solidFill>
              </a:rPr>
              <a:t>Thoughts – Questions – Comments</a:t>
            </a:r>
            <a:br>
              <a:rPr lang="en-US" altLang="en-US" sz="2800" dirty="0">
                <a:solidFill>
                  <a:srgbClr val="008000"/>
                </a:solidFill>
              </a:rPr>
            </a:br>
            <a:br>
              <a:rPr lang="en-US" altLang="en-US" sz="2800" dirty="0">
                <a:solidFill>
                  <a:srgbClr val="008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bill@harvestlandscapeconsulting.com</a:t>
            </a:r>
            <a:br>
              <a:rPr lang="en-US" altLang="ja-JP" sz="2800" i="1" dirty="0">
                <a:solidFill>
                  <a:srgbClr val="00B050"/>
                </a:solidFill>
              </a:rPr>
            </a:br>
            <a:br>
              <a:rPr lang="en-US" altLang="ja-JP" sz="2800" i="1" dirty="0">
                <a:solidFill>
                  <a:srgbClr val="00B050"/>
                </a:solidFill>
              </a:rPr>
            </a:br>
            <a:r>
              <a:rPr lang="en-US" altLang="ja-JP" sz="2800" dirty="0">
                <a:solidFill>
                  <a:schemeClr val="accent1"/>
                </a:solidFill>
              </a:rPr>
              <a:t>ed@harvestlandscapeconsulting.com</a:t>
            </a:r>
            <a:br>
              <a:rPr lang="en-US" altLang="ja-JP" sz="2800" dirty="0">
                <a:solidFill>
                  <a:schemeClr val="accent1"/>
                </a:solidFill>
              </a:rPr>
            </a:br>
            <a:br>
              <a:rPr lang="en-US" altLang="ja-JP" sz="2800" dirty="0">
                <a:solidFill>
                  <a:schemeClr val="accent1"/>
                </a:solidFill>
              </a:rPr>
            </a:b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240642" name="Picture 1" descr="HarvestLogo_LG.jpeg">
            <a:extLst>
              <a:ext uri="{FF2B5EF4-FFF2-40B4-BE49-F238E27FC236}">
                <a16:creationId xmlns:a16="http://schemas.microsoft.com/office/drawing/2014/main" id="{7D9497F2-E848-028B-7F75-2C939EE7B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Box 1">
            <a:extLst>
              <a:ext uri="{FF2B5EF4-FFF2-40B4-BE49-F238E27FC236}">
                <a16:creationId xmlns:a16="http://schemas.microsoft.com/office/drawing/2014/main" id="{DDFBD4EE-35F8-6DEF-9E72-A1510998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How to Build a Strategic Plan &amp; Stick to It! </a:t>
            </a:r>
            <a:endParaRPr lang="en-US" altLang="en-US" dirty="0"/>
          </a:p>
        </p:txBody>
      </p:sp>
      <p:pic>
        <p:nvPicPr>
          <p:cNvPr id="240644" name="Picture 5">
            <a:extLst>
              <a:ext uri="{FF2B5EF4-FFF2-40B4-BE49-F238E27FC236}">
                <a16:creationId xmlns:a16="http://schemas.microsoft.com/office/drawing/2014/main" id="{EFE846E1-3E6F-5764-39A1-C8982907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1057275"/>
            <a:ext cx="2368550" cy="152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6">
            <a:extLst>
              <a:ext uri="{FF2B5EF4-FFF2-40B4-BE49-F238E27FC236}">
                <a16:creationId xmlns:a16="http://schemas.microsoft.com/office/drawing/2014/main" id="{44667001-9411-4FA7-61D2-9DFFDED06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41400"/>
            <a:ext cx="2505075" cy="1543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7">
            <a:extLst>
              <a:ext uri="{FF2B5EF4-FFF2-40B4-BE49-F238E27FC236}">
                <a16:creationId xmlns:a16="http://schemas.microsoft.com/office/drawing/2014/main" id="{F51D03CA-27AA-DCCD-E3EA-4106EBEB3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050925"/>
            <a:ext cx="254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CA8B22C2-290F-8B14-5266-BE0CAE6B1B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9144000" cy="3962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Why Plan?</a:t>
            </a:r>
            <a:br>
              <a:rPr lang="en-US" altLang="en-US" sz="2800" b="1" i="1" dirty="0">
                <a:solidFill>
                  <a:srgbClr val="008000"/>
                </a:solidFill>
              </a:rPr>
            </a:b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Provides Options for Plan A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Creates &amp; Sustains Alignment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Team Building</a:t>
            </a:r>
            <a:endParaRPr lang="en-US" altLang="en-US" sz="3200" i="1" dirty="0">
              <a:solidFill>
                <a:srgbClr val="000000"/>
              </a:solidFill>
            </a:endParaRPr>
          </a:p>
        </p:txBody>
      </p:sp>
      <p:pic>
        <p:nvPicPr>
          <p:cNvPr id="35842" name="Picture 1" descr="HarvestLogo_LG.jpeg">
            <a:extLst>
              <a:ext uri="{FF2B5EF4-FFF2-40B4-BE49-F238E27FC236}">
                <a16:creationId xmlns:a16="http://schemas.microsoft.com/office/drawing/2014/main" id="{5B0D79BA-4ECC-056A-E3D0-78FFA1E3D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>
            <a:extLst>
              <a:ext uri="{FF2B5EF4-FFF2-40B4-BE49-F238E27FC236}">
                <a16:creationId xmlns:a16="http://schemas.microsoft.com/office/drawing/2014/main" id="{EEEE4D86-FB1B-C12F-B86C-627AEDB48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2743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F139CF89-55EE-F9EA-07E6-B420485227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3352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Why Plan?</a:t>
            </a:r>
            <a:br>
              <a:rPr lang="en-US" altLang="en-US" sz="2800" b="1" i="1" dirty="0">
                <a:solidFill>
                  <a:srgbClr val="008000"/>
                </a:solidFill>
              </a:rPr>
            </a:b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Employee Engagement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Shared Responsibility and Accountability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Helps to Avoid / Repeat Mistakes</a:t>
            </a:r>
            <a:endParaRPr lang="en-US" altLang="en-US" sz="3200" i="1" dirty="0">
              <a:solidFill>
                <a:srgbClr val="000000"/>
              </a:solidFill>
            </a:endParaRPr>
          </a:p>
        </p:txBody>
      </p:sp>
      <p:pic>
        <p:nvPicPr>
          <p:cNvPr id="37890" name="Picture 1" descr="HarvestLogo_LG.jpeg">
            <a:extLst>
              <a:ext uri="{FF2B5EF4-FFF2-40B4-BE49-F238E27FC236}">
                <a16:creationId xmlns:a16="http://schemas.microsoft.com/office/drawing/2014/main" id="{73637BAC-E4A2-2E16-A380-69F189DF8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">
            <a:extLst>
              <a:ext uri="{FF2B5EF4-FFF2-40B4-BE49-F238E27FC236}">
                <a16:creationId xmlns:a16="http://schemas.microsoft.com/office/drawing/2014/main" id="{71AA54E1-7025-CA6D-BAE9-EDC544243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705350"/>
            <a:ext cx="3467100" cy="1314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D9B39542-CE04-99D9-59C0-AFD726E4C0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28600" y="457200"/>
            <a:ext cx="9525000" cy="39751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Why Plan?</a:t>
            </a:r>
            <a:br>
              <a:rPr lang="en-US" altLang="en-US" sz="2800" b="1" i="1" dirty="0">
                <a:solidFill>
                  <a:srgbClr val="008000"/>
                </a:solidFill>
              </a:rPr>
            </a:br>
            <a:br>
              <a:rPr lang="en-US" altLang="en-US" sz="2800" b="1" i="1" dirty="0">
                <a:solidFill>
                  <a:srgbClr val="008000"/>
                </a:solidFill>
              </a:rPr>
            </a:br>
            <a:r>
              <a:rPr lang="en-US" altLang="en-US" sz="2800" b="1" i="1" dirty="0">
                <a:solidFill>
                  <a:srgbClr val="008000"/>
                </a:solidFill>
              </a:rPr>
              <a:t> </a:t>
            </a:r>
            <a:r>
              <a:rPr lang="en-US" altLang="en-US" sz="3200" dirty="0">
                <a:solidFill>
                  <a:srgbClr val="000000"/>
                </a:solidFill>
              </a:rPr>
              <a:t>Learn Strengths / Weaknesses: You </a:t>
            </a:r>
            <a:r>
              <a:rPr lang="en-US" altLang="en-US" sz="2800" dirty="0">
                <a:solidFill>
                  <a:srgbClr val="000000"/>
                </a:solidFill>
              </a:rPr>
              <a:t>&amp; </a:t>
            </a:r>
            <a:r>
              <a:rPr lang="en-US" altLang="en-US" sz="3200" dirty="0">
                <a:solidFill>
                  <a:srgbClr val="000000"/>
                </a:solidFill>
              </a:rPr>
              <a:t>Competitors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Marketing &amp; Sales Strategies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Exit - Succession Planning</a:t>
            </a:r>
            <a:endParaRPr lang="en-US" altLang="en-US" sz="3200" i="1" dirty="0">
              <a:solidFill>
                <a:srgbClr val="000000"/>
              </a:solidFill>
            </a:endParaRPr>
          </a:p>
        </p:txBody>
      </p:sp>
      <p:pic>
        <p:nvPicPr>
          <p:cNvPr id="39938" name="Picture 1" descr="HarvestLogo_LG.jpeg">
            <a:extLst>
              <a:ext uri="{FF2B5EF4-FFF2-40B4-BE49-F238E27FC236}">
                <a16:creationId xmlns:a16="http://schemas.microsoft.com/office/drawing/2014/main" id="{83DA62F0-8610-2C5F-DDD8-DEEF27129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">
            <a:extLst>
              <a:ext uri="{FF2B5EF4-FFF2-40B4-BE49-F238E27FC236}">
                <a16:creationId xmlns:a16="http://schemas.microsoft.com/office/drawing/2014/main" id="{FD663509-E96D-F9C1-38EC-39C24A4AC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573588"/>
            <a:ext cx="2247900" cy="15382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646A0BB6-FA3F-CBF2-4CC6-16F6425B5F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447800"/>
            <a:ext cx="9144000" cy="1905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Why Plan?</a:t>
            </a:r>
            <a:br>
              <a:rPr lang="en-US" altLang="en-US" sz="2800" b="1" i="1" dirty="0">
                <a:solidFill>
                  <a:srgbClr val="008000"/>
                </a:solidFill>
              </a:rPr>
            </a:br>
            <a:br>
              <a:rPr lang="en-US" altLang="en-US" sz="2400" dirty="0">
                <a:solidFill>
                  <a:srgbClr val="000000"/>
                </a:solidFill>
              </a:rPr>
            </a:br>
            <a:br>
              <a:rPr lang="en-US" altLang="en-US" dirty="0">
                <a:solidFill>
                  <a:srgbClr val="000000"/>
                </a:solidFill>
              </a:rPr>
            </a:br>
            <a:r>
              <a:rPr lang="en-US" altLang="en-US" sz="4000" dirty="0">
                <a:solidFill>
                  <a:srgbClr val="000000"/>
                </a:solidFill>
              </a:rPr>
              <a:t>Grow Profitably!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41986" name="Picture 1" descr="HarvestLogo_LG.jpeg">
            <a:extLst>
              <a:ext uri="{FF2B5EF4-FFF2-40B4-BE49-F238E27FC236}">
                <a16:creationId xmlns:a16="http://schemas.microsoft.com/office/drawing/2014/main" id="{06F75F90-30DA-8D79-6134-2E4A526B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">
            <a:extLst>
              <a:ext uri="{FF2B5EF4-FFF2-40B4-BE49-F238E27FC236}">
                <a16:creationId xmlns:a16="http://schemas.microsoft.com/office/drawing/2014/main" id="{7921F4E9-04B8-B8D1-8EB4-01E13A19C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3733800"/>
            <a:ext cx="2533650" cy="1809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DA1406D4-E770-DB2D-CAA4-1D023AA8B7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525" y="1295400"/>
            <a:ext cx="9144000" cy="1752600"/>
          </a:xfrm>
        </p:spPr>
        <p:txBody>
          <a:bodyPr/>
          <a:lstStyle/>
          <a:p>
            <a:pPr eaLnBrk="1" hangingPunct="1"/>
            <a:r>
              <a:rPr lang="en-US" altLang="en-US" sz="3600" i="1" dirty="0">
                <a:solidFill>
                  <a:srgbClr val="008000"/>
                </a:solidFill>
              </a:rPr>
              <a:t>“Plans are nothing; planning is everything” </a:t>
            </a:r>
            <a:br>
              <a:rPr lang="en-US" altLang="en-US" sz="3200" i="1" dirty="0">
                <a:solidFill>
                  <a:srgbClr val="008000"/>
                </a:solidFill>
              </a:rPr>
            </a:br>
            <a:br>
              <a:rPr lang="en-US" altLang="en-US" sz="3200" i="1" dirty="0">
                <a:solidFill>
                  <a:srgbClr val="008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Dwight D. Eisenhower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44034" name="Picture 1" descr="HarvestLogo_LG.jpeg">
            <a:extLst>
              <a:ext uri="{FF2B5EF4-FFF2-40B4-BE49-F238E27FC236}">
                <a16:creationId xmlns:a16="http://schemas.microsoft.com/office/drawing/2014/main" id="{B3C9912D-2F40-F91E-B3E6-5FE5B7162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">
            <a:extLst>
              <a:ext uri="{FF2B5EF4-FFF2-40B4-BE49-F238E27FC236}">
                <a16:creationId xmlns:a16="http://schemas.microsoft.com/office/drawing/2014/main" id="{8B0EADD9-FF10-A85D-4876-CB9782C15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81400"/>
            <a:ext cx="2774950" cy="1889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978D9DA-D084-1BB1-E0ED-B549B9E6BA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144000" cy="3124200"/>
          </a:xfrm>
        </p:spPr>
        <p:txBody>
          <a:bodyPr/>
          <a:lstStyle/>
          <a:p>
            <a:pPr eaLnBrk="1" hangingPunct="1"/>
            <a:r>
              <a:rPr lang="en-US" altLang="en-US" sz="3200" i="1" dirty="0">
                <a:solidFill>
                  <a:srgbClr val="008000"/>
                </a:solidFill>
              </a:rPr>
              <a:t>“Every minute you spend planning</a:t>
            </a:r>
            <a:br>
              <a:rPr lang="en-US" altLang="en-US" sz="3200" i="1" dirty="0">
                <a:solidFill>
                  <a:srgbClr val="008000"/>
                </a:solidFill>
              </a:rPr>
            </a:br>
            <a:r>
              <a:rPr lang="en-US" altLang="en-US" sz="3200" i="1" dirty="0">
                <a:solidFill>
                  <a:srgbClr val="008000"/>
                </a:solidFill>
              </a:rPr>
              <a:t>saves 10 minutes in execution,</a:t>
            </a:r>
            <a:br>
              <a:rPr lang="en-US" altLang="en-US" sz="3200" i="1" dirty="0">
                <a:solidFill>
                  <a:srgbClr val="008000"/>
                </a:solidFill>
              </a:rPr>
            </a:br>
            <a:r>
              <a:rPr lang="en-US" altLang="en-US" sz="3200" i="1" dirty="0">
                <a:solidFill>
                  <a:srgbClr val="008000"/>
                </a:solidFill>
              </a:rPr>
              <a:t>this gives you a 1,000 percent</a:t>
            </a:r>
            <a:br>
              <a:rPr lang="en-US" altLang="en-US" sz="3200" i="1" dirty="0">
                <a:solidFill>
                  <a:srgbClr val="008000"/>
                </a:solidFill>
              </a:rPr>
            </a:br>
            <a:r>
              <a:rPr lang="en-US" altLang="en-US" sz="3200" i="1" dirty="0">
                <a:solidFill>
                  <a:srgbClr val="008000"/>
                </a:solidFill>
              </a:rPr>
              <a:t>Return on Energy!”</a:t>
            </a:r>
            <a:br>
              <a:rPr lang="en-US" altLang="en-US" sz="3200" i="1" dirty="0">
                <a:solidFill>
                  <a:srgbClr val="008000"/>
                </a:solidFill>
              </a:rPr>
            </a:br>
            <a:br>
              <a:rPr lang="en-US" altLang="en-US" sz="3200" i="1" dirty="0">
                <a:solidFill>
                  <a:srgbClr val="008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Brian Tracy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46082" name="Picture 1" descr="HarvestLogo_LG.jpeg">
            <a:extLst>
              <a:ext uri="{FF2B5EF4-FFF2-40B4-BE49-F238E27FC236}">
                <a16:creationId xmlns:a16="http://schemas.microsoft.com/office/drawing/2014/main" id="{9AAF0259-5399-D121-C83D-BD0F81864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">
            <a:extLst>
              <a:ext uri="{FF2B5EF4-FFF2-40B4-BE49-F238E27FC236}">
                <a16:creationId xmlns:a16="http://schemas.microsoft.com/office/drawing/2014/main" id="{07632036-C271-5F67-B2AD-63EADF1B2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33850"/>
            <a:ext cx="19907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7BA8E05F-90F2-D04A-C96D-48A71924E0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14300" y="1066800"/>
            <a:ext cx="9144000" cy="1524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i="1" dirty="0">
                <a:solidFill>
                  <a:srgbClr val="008000"/>
                </a:solidFill>
              </a:rPr>
              <a:t>“No Plan, No Way!”</a:t>
            </a:r>
            <a:br>
              <a:rPr lang="en-US" altLang="en-US" sz="3200" i="1" dirty="0">
                <a:solidFill>
                  <a:srgbClr val="008000"/>
                </a:solidFill>
              </a:rPr>
            </a:br>
            <a:br>
              <a:rPr lang="en-US" altLang="en-US" sz="4000" i="1" dirty="0">
                <a:solidFill>
                  <a:srgbClr val="008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Head Harvesters Bill &amp; Ed </a:t>
            </a:r>
            <a:endParaRPr lang="en-US" altLang="en-US" sz="2400" i="1" dirty="0">
              <a:solidFill>
                <a:srgbClr val="000000"/>
              </a:solidFill>
            </a:endParaRPr>
          </a:p>
        </p:txBody>
      </p:sp>
      <p:pic>
        <p:nvPicPr>
          <p:cNvPr id="48130" name="Picture 1" descr="HarvestLogo_LG.jpeg">
            <a:extLst>
              <a:ext uri="{FF2B5EF4-FFF2-40B4-BE49-F238E27FC236}">
                <a16:creationId xmlns:a16="http://schemas.microsoft.com/office/drawing/2014/main" id="{0C45C6D0-4695-368F-BB74-78986363A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">
            <a:extLst>
              <a:ext uri="{FF2B5EF4-FFF2-40B4-BE49-F238E27FC236}">
                <a16:creationId xmlns:a16="http://schemas.microsoft.com/office/drawing/2014/main" id="{922F015B-0DE8-45B6-FE4A-A70671F5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49" y="2892631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>
            <a:extLst>
              <a:ext uri="{FF2B5EF4-FFF2-40B4-BE49-F238E27FC236}">
                <a16:creationId xmlns:a16="http://schemas.microsoft.com/office/drawing/2014/main" id="{CA00D202-DFD6-5770-6452-6855A874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2631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4C74C17D-C32C-B14E-29FE-8513899FA5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525" y="1685925"/>
            <a:ext cx="9144000" cy="136207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Why Don’t We Plan?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  <p:pic>
        <p:nvPicPr>
          <p:cNvPr id="50178" name="Picture 1" descr="HarvestLogo_LG.jpeg">
            <a:extLst>
              <a:ext uri="{FF2B5EF4-FFF2-40B4-BE49-F238E27FC236}">
                <a16:creationId xmlns:a16="http://schemas.microsoft.com/office/drawing/2014/main" id="{0CCD806A-9F32-0D47-0366-3EDFFC068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">
            <a:extLst>
              <a:ext uri="{FF2B5EF4-FFF2-40B4-BE49-F238E27FC236}">
                <a16:creationId xmlns:a16="http://schemas.microsoft.com/office/drawing/2014/main" id="{BD4533D7-BEA1-B530-3E90-7EB2760DC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429000"/>
            <a:ext cx="2619375" cy="174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C5ACC4AE-3EB1-D09A-7D2C-446C812B4C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65288"/>
            <a:ext cx="9144000" cy="1916112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  Thanks to Our Sponsors </a:t>
            </a:r>
            <a:br>
              <a:rPr lang="en-US" altLang="en-US" sz="4000" dirty="0">
                <a:solidFill>
                  <a:srgbClr val="008000"/>
                </a:solidFill>
              </a:rPr>
            </a:br>
            <a:br>
              <a:rPr lang="en-US" altLang="en-US" sz="4000" dirty="0">
                <a:solidFill>
                  <a:srgbClr val="008000"/>
                </a:solidFill>
              </a:rPr>
            </a:br>
            <a:endParaRPr lang="en-US" altLang="en-US" sz="3600" dirty="0">
              <a:solidFill>
                <a:srgbClr val="008000"/>
              </a:solidFill>
            </a:endParaRPr>
          </a:p>
        </p:txBody>
      </p:sp>
      <p:pic>
        <p:nvPicPr>
          <p:cNvPr id="19458" name="Picture 1">
            <a:extLst>
              <a:ext uri="{FF2B5EF4-FFF2-40B4-BE49-F238E27FC236}">
                <a16:creationId xmlns:a16="http://schemas.microsoft.com/office/drawing/2014/main" id="{74D07759-9F30-D830-5B8E-99A5FDD4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2438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E83AC4BD-C5BE-4730-D67A-F8A6970EE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0600" y="3962400"/>
            <a:ext cx="1013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ja-JP" sz="280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          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C6C32C1-FADD-299E-A4FA-12BF2F862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916382"/>
            <a:ext cx="5962650" cy="14859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515A8276-9609-6277-5C0E-A363E44599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52400" y="2209800"/>
            <a:ext cx="9448800" cy="685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Too Busy - No Time - Shiny Objects</a:t>
            </a:r>
            <a:endParaRPr lang="en-US" altLang="en-US" i="1" dirty="0">
              <a:solidFill>
                <a:srgbClr val="008000"/>
              </a:solidFill>
            </a:endParaRPr>
          </a:p>
        </p:txBody>
      </p:sp>
      <p:pic>
        <p:nvPicPr>
          <p:cNvPr id="52226" name="Picture 1" descr="HarvestLogo_LG.jpeg">
            <a:extLst>
              <a:ext uri="{FF2B5EF4-FFF2-40B4-BE49-F238E27FC236}">
                <a16:creationId xmlns:a16="http://schemas.microsoft.com/office/drawing/2014/main" id="{07D05410-BB6F-7B63-DB82-C6B771782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3">
            <a:extLst>
              <a:ext uri="{FF2B5EF4-FFF2-40B4-BE49-F238E27FC236}">
                <a16:creationId xmlns:a16="http://schemas.microsoft.com/office/drawing/2014/main" id="{D03CD39A-F99C-9389-6D10-88BA0DC5A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Why Don’t We Plan?</a:t>
            </a:r>
          </a:p>
        </p:txBody>
      </p:sp>
      <p:pic>
        <p:nvPicPr>
          <p:cNvPr id="52228" name="Picture 1">
            <a:extLst>
              <a:ext uri="{FF2B5EF4-FFF2-40B4-BE49-F238E27FC236}">
                <a16:creationId xmlns:a16="http://schemas.microsoft.com/office/drawing/2014/main" id="{314C3DA6-2C56-B3BE-E7CA-0154E83C5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3581400"/>
            <a:ext cx="2828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8F210D12-7EE0-2A0C-59C3-C694A88F3E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00200"/>
            <a:ext cx="9144000" cy="17526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We do plans . . .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then forget about them.</a:t>
            </a:r>
            <a:endParaRPr lang="en-US" altLang="en-US" i="1" dirty="0">
              <a:solidFill>
                <a:srgbClr val="008000"/>
              </a:solidFill>
            </a:endParaRPr>
          </a:p>
        </p:txBody>
      </p:sp>
      <p:pic>
        <p:nvPicPr>
          <p:cNvPr id="54274" name="Picture 1" descr="HarvestLogo_LG.jpeg">
            <a:extLst>
              <a:ext uri="{FF2B5EF4-FFF2-40B4-BE49-F238E27FC236}">
                <a16:creationId xmlns:a16="http://schemas.microsoft.com/office/drawing/2014/main" id="{45B16034-6549-0F83-0174-A0FF136DB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3">
            <a:extLst>
              <a:ext uri="{FF2B5EF4-FFF2-40B4-BE49-F238E27FC236}">
                <a16:creationId xmlns:a16="http://schemas.microsoft.com/office/drawing/2014/main" id="{250FF32E-1978-37AA-FE9D-90B681FD9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Why Don’t We Plan?</a:t>
            </a:r>
          </a:p>
        </p:txBody>
      </p:sp>
      <p:pic>
        <p:nvPicPr>
          <p:cNvPr id="54276" name="Picture 1">
            <a:extLst>
              <a:ext uri="{FF2B5EF4-FFF2-40B4-BE49-F238E27FC236}">
                <a16:creationId xmlns:a16="http://schemas.microsoft.com/office/drawing/2014/main" id="{E9C8F77B-5C7B-9364-E7E5-612C5A042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3567113"/>
            <a:ext cx="233997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73057954-FAD8-0F9E-450B-0E96CA17D3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828800" y="1752600"/>
            <a:ext cx="10972800" cy="1676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             Things Change “Too Fast” to Plan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  <p:pic>
        <p:nvPicPr>
          <p:cNvPr id="56322" name="Picture 1" descr="HarvestLogo_LG.jpeg">
            <a:extLst>
              <a:ext uri="{FF2B5EF4-FFF2-40B4-BE49-F238E27FC236}">
                <a16:creationId xmlns:a16="http://schemas.microsoft.com/office/drawing/2014/main" id="{B839268C-00C9-D89D-CEAA-E9569B07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3">
            <a:extLst>
              <a:ext uri="{FF2B5EF4-FFF2-40B4-BE49-F238E27FC236}">
                <a16:creationId xmlns:a16="http://schemas.microsoft.com/office/drawing/2014/main" id="{0DEDC1A8-2121-04D2-049D-1EE0C6CE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Why Don’t We Plan?</a:t>
            </a:r>
          </a:p>
        </p:txBody>
      </p:sp>
      <p:pic>
        <p:nvPicPr>
          <p:cNvPr id="56324" name="Picture 1">
            <a:extLst>
              <a:ext uri="{FF2B5EF4-FFF2-40B4-BE49-F238E27FC236}">
                <a16:creationId xmlns:a16="http://schemas.microsoft.com/office/drawing/2014/main" id="{73784CAE-5215-47E1-CCAE-CF651A6F6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3733800"/>
            <a:ext cx="3108325" cy="1762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7283F890-7C79-E515-60BB-7BD1195C6F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9144000" cy="18288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We’d rather react than pro-act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It’s just more exciting!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  <p:pic>
        <p:nvPicPr>
          <p:cNvPr id="58370" name="Picture 1" descr="HarvestLogo_LG.jpeg">
            <a:extLst>
              <a:ext uri="{FF2B5EF4-FFF2-40B4-BE49-F238E27FC236}">
                <a16:creationId xmlns:a16="http://schemas.microsoft.com/office/drawing/2014/main" id="{63B4A30B-C559-1780-164E-7299167F7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>
            <a:extLst>
              <a:ext uri="{FF2B5EF4-FFF2-40B4-BE49-F238E27FC236}">
                <a16:creationId xmlns:a16="http://schemas.microsoft.com/office/drawing/2014/main" id="{0EA3FED2-E1BF-AD32-96F5-7D8165EC4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Why Don’t We Plan?</a:t>
            </a:r>
          </a:p>
        </p:txBody>
      </p:sp>
      <p:pic>
        <p:nvPicPr>
          <p:cNvPr id="58372" name="Picture 1">
            <a:extLst>
              <a:ext uri="{FF2B5EF4-FFF2-40B4-BE49-F238E27FC236}">
                <a16:creationId xmlns:a16="http://schemas.microsoft.com/office/drawing/2014/main" id="{27C78815-1869-36FC-227A-E73B9F735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799717"/>
            <a:ext cx="3733800" cy="16880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B9216FE6-CBBA-0374-8FAE-572D74F54A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790700"/>
            <a:ext cx="9144000" cy="2667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  We Have a Plan …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Ready    Shoot    Aim!</a:t>
            </a: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sz="4000" dirty="0">
                <a:solidFill>
                  <a:srgbClr val="008000"/>
                </a:solidFill>
              </a:rPr>
              <a:t> </a:t>
            </a:r>
            <a:br>
              <a:rPr lang="en-US" altLang="en-US" sz="4000" b="1" i="1" dirty="0">
                <a:solidFill>
                  <a:srgbClr val="008000"/>
                </a:solidFill>
              </a:rPr>
            </a:br>
            <a:br>
              <a:rPr lang="en-US" altLang="en-US" sz="2000" dirty="0">
                <a:solidFill>
                  <a:srgbClr val="000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(Usually Right in the    .  Ouch!)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60418" name="Picture 1" descr="HarvestLogo_LG.jpeg">
            <a:extLst>
              <a:ext uri="{FF2B5EF4-FFF2-40B4-BE49-F238E27FC236}">
                <a16:creationId xmlns:a16="http://schemas.microsoft.com/office/drawing/2014/main" id="{33C92447-9475-9ADC-7402-6175AE5E9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3">
            <a:extLst>
              <a:ext uri="{FF2B5EF4-FFF2-40B4-BE49-F238E27FC236}">
                <a16:creationId xmlns:a16="http://schemas.microsoft.com/office/drawing/2014/main" id="{520FDA59-4758-DE6E-2E23-A2A4A31C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Why Don’t We Plan?</a:t>
            </a:r>
          </a:p>
        </p:txBody>
      </p:sp>
      <p:sp>
        <p:nvSpPr>
          <p:cNvPr id="60420" name="Right Arrow 1">
            <a:extLst>
              <a:ext uri="{FF2B5EF4-FFF2-40B4-BE49-F238E27FC236}">
                <a16:creationId xmlns:a16="http://schemas.microsoft.com/office/drawing/2014/main" id="{04387226-5072-6572-46FE-6F5F0516D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2990850"/>
            <a:ext cx="304800" cy="247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60421" name="Right Arrow 6">
            <a:extLst>
              <a:ext uri="{FF2B5EF4-FFF2-40B4-BE49-F238E27FC236}">
                <a16:creationId xmlns:a16="http://schemas.microsoft.com/office/drawing/2014/main" id="{705291F2-6970-2053-AB9D-24259FB8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2990850"/>
            <a:ext cx="304800" cy="247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60422" name="Picture 5" descr="C:\Users\BR LLC Kudu\AppData\Local\Microsoft\Windows\Temporary Internet Files\Content.IE5\ZV4636FD\right_foot[1].jpg">
            <a:extLst>
              <a:ext uri="{FF2B5EF4-FFF2-40B4-BE49-F238E27FC236}">
                <a16:creationId xmlns:a16="http://schemas.microsoft.com/office/drawing/2014/main" id="{11017F84-F8E4-C1A5-E7E3-6AE42F8E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3657600"/>
            <a:ext cx="304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1A76243F-942C-DD4A-9342-0C81BDE0A2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295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</a:rPr>
              <a:t>We Don’t Know How!</a:t>
            </a:r>
            <a:endParaRPr lang="en-US" altLang="en-US" i="1" dirty="0">
              <a:solidFill>
                <a:srgbClr val="008000"/>
              </a:solidFill>
            </a:endParaRPr>
          </a:p>
        </p:txBody>
      </p:sp>
      <p:pic>
        <p:nvPicPr>
          <p:cNvPr id="62466" name="Picture 1" descr="HarvestLogo_LG.jpeg">
            <a:extLst>
              <a:ext uri="{FF2B5EF4-FFF2-40B4-BE49-F238E27FC236}">
                <a16:creationId xmlns:a16="http://schemas.microsoft.com/office/drawing/2014/main" id="{8F5FDA4B-415C-1545-5C45-4BCEA6BAD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3">
            <a:extLst>
              <a:ext uri="{FF2B5EF4-FFF2-40B4-BE49-F238E27FC236}">
                <a16:creationId xmlns:a16="http://schemas.microsoft.com/office/drawing/2014/main" id="{98DAA3C2-D98F-E0F3-F2A5-D07284AD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Why Don’t We Plan?</a:t>
            </a:r>
          </a:p>
        </p:txBody>
      </p:sp>
      <p:pic>
        <p:nvPicPr>
          <p:cNvPr id="62468" name="Picture 1">
            <a:extLst>
              <a:ext uri="{FF2B5EF4-FFF2-40B4-BE49-F238E27FC236}">
                <a16:creationId xmlns:a16="http://schemas.microsoft.com/office/drawing/2014/main" id="{ACA80EE7-E556-A91F-C0AA-8E7EC402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3119734"/>
            <a:ext cx="3576638" cy="21808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91F0214B-CDBB-C2AD-C433-6B918E03F1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2168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4000" i="1" dirty="0">
                <a:solidFill>
                  <a:srgbClr val="008000"/>
                </a:solidFill>
              </a:rPr>
              <a:t>“You can’t plow a field</a:t>
            </a:r>
            <a:br>
              <a:rPr lang="en-US" altLang="en-US" sz="4000" i="1" dirty="0">
                <a:solidFill>
                  <a:srgbClr val="008000"/>
                </a:solidFill>
              </a:rPr>
            </a:br>
            <a:r>
              <a:rPr lang="en-US" altLang="en-US" sz="4000" i="1" dirty="0">
                <a:solidFill>
                  <a:srgbClr val="008000"/>
                </a:solidFill>
              </a:rPr>
              <a:t>simply by turning it over in your mind.”</a:t>
            </a:r>
            <a:r>
              <a:rPr lang="en-US" altLang="ja-JP" sz="4000" i="1" dirty="0">
                <a:solidFill>
                  <a:srgbClr val="008000"/>
                </a:solidFill>
              </a:rPr>
              <a:t> </a:t>
            </a:r>
            <a:br>
              <a:rPr lang="en-US" altLang="ja-JP" sz="4000" i="1" dirty="0">
                <a:solidFill>
                  <a:srgbClr val="000000"/>
                </a:solidFill>
              </a:rPr>
            </a:br>
            <a:br>
              <a:rPr lang="en-US" altLang="ja-JP" sz="4000" i="1" dirty="0">
                <a:solidFill>
                  <a:srgbClr val="000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Benjamin Franklin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64514" name="Picture 1" descr="HarvestLogo_LG.jpeg">
            <a:extLst>
              <a:ext uri="{FF2B5EF4-FFF2-40B4-BE49-F238E27FC236}">
                <a16:creationId xmlns:a16="http://schemas.microsoft.com/office/drawing/2014/main" id="{51F92E7A-1CEA-E430-3257-BF3184347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3">
            <a:extLst>
              <a:ext uri="{FF2B5EF4-FFF2-40B4-BE49-F238E27FC236}">
                <a16:creationId xmlns:a16="http://schemas.microsoft.com/office/drawing/2014/main" id="{69F4A3D1-0758-2874-1101-ED444719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mmm</a:t>
            </a:r>
          </a:p>
        </p:txBody>
      </p:sp>
      <p:pic>
        <p:nvPicPr>
          <p:cNvPr id="64516" name="Picture 1">
            <a:extLst>
              <a:ext uri="{FF2B5EF4-FFF2-40B4-BE49-F238E27FC236}">
                <a16:creationId xmlns:a16="http://schemas.microsoft.com/office/drawing/2014/main" id="{A5A891F6-6C39-0B9A-133C-7184EF4F2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810000"/>
            <a:ext cx="2857500" cy="16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6A178B09-8E19-DADA-94BF-C0F40A52B5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3581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Today’s Plan</a:t>
            </a:r>
            <a:br>
              <a:rPr lang="en-US" altLang="en-US" sz="4000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Six Steps for Building a Strategic 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Plan &amp; Sticking to It!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6562" name="Picture 1" descr="HarvestLogo_LG.jpeg">
            <a:extLst>
              <a:ext uri="{FF2B5EF4-FFF2-40B4-BE49-F238E27FC236}">
                <a16:creationId xmlns:a16="http://schemas.microsoft.com/office/drawing/2014/main" id="{FD38EDC2-BEE7-38B1-0D77-B23F0BFE7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1">
            <a:extLst>
              <a:ext uri="{FF2B5EF4-FFF2-40B4-BE49-F238E27FC236}">
                <a16:creationId xmlns:a16="http://schemas.microsoft.com/office/drawing/2014/main" id="{A9559F78-2E32-CB1E-43BB-579BDA98D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962400"/>
            <a:ext cx="25971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9C5C2748-D110-7E68-63A6-48C462CC72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524000"/>
            <a:ext cx="9144000" cy="3043238"/>
          </a:xfrm>
        </p:spPr>
        <p:txBody>
          <a:bodyPr anchor="t"/>
          <a:lstStyle/>
          <a:p>
            <a:pPr algn="l" eaLnBrk="1" hangingPunct="1">
              <a:lnSpc>
                <a:spcPct val="50000"/>
              </a:lnSpc>
              <a:spcAft>
                <a:spcPts val="50"/>
              </a:spcAft>
            </a:pPr>
            <a:r>
              <a:rPr lang="en-US" altLang="en-US" sz="3200" b="1" i="1" dirty="0">
                <a:solidFill>
                  <a:srgbClr val="008000"/>
                </a:solidFill>
              </a:rPr>
              <a:t>		</a:t>
            </a:r>
            <a:r>
              <a:rPr lang="en-US" altLang="en-US" sz="2800" dirty="0">
                <a:solidFill>
                  <a:srgbClr val="000000"/>
                </a:solidFill>
              </a:rPr>
              <a:t>#1: Planning Preparation</a:t>
            </a:r>
            <a:br>
              <a:rPr lang="en-US" altLang="en-US" sz="2800" dirty="0">
                <a:solidFill>
                  <a:srgbClr val="000000"/>
                </a:solidFill>
              </a:rPr>
            </a:br>
            <a:br>
              <a:rPr lang="en-US" altLang="en-US" sz="2800" dirty="0">
                <a:solidFill>
                  <a:srgbClr val="000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		#2: Planning Session Fundamentals</a:t>
            </a:r>
            <a:br>
              <a:rPr lang="en-US" altLang="en-US" sz="2800" dirty="0">
                <a:solidFill>
                  <a:srgbClr val="000000"/>
                </a:solidFill>
              </a:rPr>
            </a:br>
            <a:br>
              <a:rPr lang="en-US" altLang="en-US" sz="2800" dirty="0">
                <a:solidFill>
                  <a:srgbClr val="000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		#3: The “Here” to “There” Premise</a:t>
            </a:r>
            <a:br>
              <a:rPr lang="en-US" altLang="en-US" sz="2800" dirty="0">
                <a:solidFill>
                  <a:srgbClr val="000000"/>
                </a:solidFill>
              </a:rPr>
            </a:br>
            <a:br>
              <a:rPr lang="en-US" altLang="en-US" sz="2800" dirty="0">
                <a:solidFill>
                  <a:srgbClr val="000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		#4: Key Elements of a Plan</a:t>
            </a:r>
            <a:br>
              <a:rPr lang="en-US" altLang="en-US" sz="2800" dirty="0">
                <a:solidFill>
                  <a:srgbClr val="000000"/>
                </a:solidFill>
              </a:rPr>
            </a:br>
            <a:br>
              <a:rPr lang="en-US" altLang="en-US" sz="2800" dirty="0">
                <a:solidFill>
                  <a:srgbClr val="000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		#5: Putting the Plan Together</a:t>
            </a:r>
            <a:br>
              <a:rPr lang="en-US" altLang="en-US" sz="2800" dirty="0">
                <a:solidFill>
                  <a:srgbClr val="000000"/>
                </a:solidFill>
              </a:rPr>
            </a:br>
            <a:br>
              <a:rPr lang="en-US" altLang="en-US" sz="2800" dirty="0">
                <a:solidFill>
                  <a:srgbClr val="000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		#6: Execution of the Plan</a:t>
            </a:r>
            <a:br>
              <a:rPr lang="en-US" altLang="en-US" sz="2800" dirty="0">
                <a:solidFill>
                  <a:srgbClr val="000000"/>
                </a:solidFill>
              </a:rPr>
            </a:b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68610" name="Picture 1" descr="HarvestLogo_LG.jpeg">
            <a:extLst>
              <a:ext uri="{FF2B5EF4-FFF2-40B4-BE49-F238E27FC236}">
                <a16:creationId xmlns:a16="http://schemas.microsoft.com/office/drawing/2014/main" id="{771D2BD7-F162-0D59-4B37-5DE3E90D0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38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1">
            <a:extLst>
              <a:ext uri="{FF2B5EF4-FFF2-40B4-BE49-F238E27FC236}">
                <a16:creationId xmlns:a16="http://schemas.microsoft.com/office/drawing/2014/main" id="{8B7B3A62-9D12-4F75-9C21-771A31956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427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8000"/>
                </a:solidFill>
              </a:rPr>
              <a:t>Six Steps for Building a Plan</a:t>
            </a:r>
            <a:endParaRPr lang="en-US" altLang="en-US" sz="4000" dirty="0"/>
          </a:p>
        </p:txBody>
      </p:sp>
      <p:pic>
        <p:nvPicPr>
          <p:cNvPr id="68613" name="Picture 2">
            <a:extLst>
              <a:ext uri="{FF2B5EF4-FFF2-40B4-BE49-F238E27FC236}">
                <a16:creationId xmlns:a16="http://schemas.microsoft.com/office/drawing/2014/main" id="{AA7B0CCF-2B46-6EB3-F754-E3CA0D3B0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42708"/>
            <a:ext cx="3009900" cy="193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C7B2A041-D923-0241-6F4E-DF0BD00213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9144000" cy="1447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One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Planning Preparation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endParaRPr lang="en-US" altLang="en-US" sz="3600" dirty="0">
              <a:solidFill>
                <a:srgbClr val="000000"/>
              </a:solidFill>
            </a:endParaRPr>
          </a:p>
        </p:txBody>
      </p:sp>
      <p:pic>
        <p:nvPicPr>
          <p:cNvPr id="70658" name="Picture 1" descr="HarvestLogo_LG.jpeg">
            <a:extLst>
              <a:ext uri="{FF2B5EF4-FFF2-40B4-BE49-F238E27FC236}">
                <a16:creationId xmlns:a16="http://schemas.microsoft.com/office/drawing/2014/main" id="{C9086381-B481-8171-042D-CDD118B47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66B1D4DB-5CA8-C943-C6D5-E33D3EA3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30575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4A2538C-FC17-8E62-A53B-65A3947909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13716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  </a:t>
            </a:r>
            <a:endParaRPr lang="en-US" altLang="en-US" sz="3600" dirty="0">
              <a:solidFill>
                <a:srgbClr val="008000"/>
              </a:solidFill>
            </a:endParaRPr>
          </a:p>
        </p:txBody>
      </p:sp>
      <p:pic>
        <p:nvPicPr>
          <p:cNvPr id="21506" name="Picture 1">
            <a:extLst>
              <a:ext uri="{FF2B5EF4-FFF2-40B4-BE49-F238E27FC236}">
                <a16:creationId xmlns:a16="http://schemas.microsoft.com/office/drawing/2014/main" id="{0566D601-7F08-DAD3-886D-39888FF74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2438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193E6E8F-A7D0-50C0-FB63-17FF575B2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0600" y="3962400"/>
            <a:ext cx="1013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ja-JP" sz="280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          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353B2825-5D03-6301-14FB-BCDC541E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003550"/>
            <a:ext cx="7013063" cy="8509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ADEFDDE2-E7B5-7351-9BAD-D13FAC547E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24384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3200" i="1" dirty="0">
                <a:solidFill>
                  <a:srgbClr val="008000"/>
                </a:solidFill>
              </a:rPr>
              <a:t>“Give me six hours to chop down a tree</a:t>
            </a:r>
            <a:br>
              <a:rPr lang="en-US" altLang="en-US" sz="3200" i="1" dirty="0">
                <a:solidFill>
                  <a:srgbClr val="008000"/>
                </a:solidFill>
              </a:rPr>
            </a:br>
            <a:br>
              <a:rPr lang="en-US" altLang="en-US" sz="3200" i="1" dirty="0">
                <a:solidFill>
                  <a:srgbClr val="008000"/>
                </a:solidFill>
              </a:rPr>
            </a:br>
            <a:r>
              <a:rPr lang="en-US" altLang="en-US" sz="3200" i="1" dirty="0">
                <a:solidFill>
                  <a:srgbClr val="008000"/>
                </a:solidFill>
              </a:rPr>
              <a:t>and I will spend the first four hours</a:t>
            </a:r>
            <a:br>
              <a:rPr lang="en-US" altLang="en-US" sz="3200" i="1" dirty="0">
                <a:solidFill>
                  <a:srgbClr val="008000"/>
                </a:solidFill>
              </a:rPr>
            </a:br>
            <a:br>
              <a:rPr lang="en-US" altLang="en-US" sz="3200" i="1" dirty="0">
                <a:solidFill>
                  <a:srgbClr val="008000"/>
                </a:solidFill>
              </a:rPr>
            </a:br>
            <a:r>
              <a:rPr lang="en-US" altLang="en-US" sz="3200" i="1" dirty="0">
                <a:solidFill>
                  <a:srgbClr val="008000"/>
                </a:solidFill>
              </a:rPr>
              <a:t>sharpening the axe.”</a:t>
            </a:r>
            <a:br>
              <a:rPr lang="en-US" altLang="ja-JP" sz="2800" i="1" dirty="0">
                <a:solidFill>
                  <a:srgbClr val="008000"/>
                </a:solidFill>
              </a:rPr>
            </a:br>
            <a:br>
              <a:rPr lang="en-US" altLang="ja-JP" sz="2800" i="1" dirty="0">
                <a:solidFill>
                  <a:srgbClr val="008000"/>
                </a:solidFill>
              </a:rPr>
            </a:br>
            <a:br>
              <a:rPr lang="en-US" altLang="ja-JP" sz="2800" i="1" dirty="0">
                <a:solidFill>
                  <a:srgbClr val="000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Abraham Lincoln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72706" name="Picture 1" descr="HarvestLogo_LG.jpeg">
            <a:extLst>
              <a:ext uri="{FF2B5EF4-FFF2-40B4-BE49-F238E27FC236}">
                <a16:creationId xmlns:a16="http://schemas.microsoft.com/office/drawing/2014/main" id="{7C5B4300-D53C-6346-8F35-B35EB70EB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3">
            <a:extLst>
              <a:ext uri="{FF2B5EF4-FFF2-40B4-BE49-F238E27FC236}">
                <a16:creationId xmlns:a16="http://schemas.microsoft.com/office/drawing/2014/main" id="{F632114F-10B8-435F-C797-D6F4F4F2F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mmm</a:t>
            </a:r>
          </a:p>
        </p:txBody>
      </p:sp>
      <p:pic>
        <p:nvPicPr>
          <p:cNvPr id="72708" name="Picture 1">
            <a:extLst>
              <a:ext uri="{FF2B5EF4-FFF2-40B4-BE49-F238E27FC236}">
                <a16:creationId xmlns:a16="http://schemas.microsoft.com/office/drawing/2014/main" id="{D31A792F-9CFE-FAE9-6198-275E1D934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3886200"/>
            <a:ext cx="1758950" cy="1757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1E3853B-9204-D247-8674-AECCF985E5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70000"/>
              </a:lnSpc>
              <a:defRPr/>
            </a:pPr>
            <a:br>
              <a:rPr lang="en-US" altLang="en-US" sz="3200" dirty="0">
                <a:solidFill>
                  <a:srgbClr val="008000"/>
                </a:solidFill>
              </a:rPr>
            </a:br>
            <a:r>
              <a:rPr lang="en-US" altLang="en-US" sz="4900" dirty="0">
                <a:solidFill>
                  <a:srgbClr val="008000"/>
                </a:solidFill>
                <a:latin typeface="+mn-lt"/>
              </a:rPr>
              <a:t>When to Hold Planning Meetings</a:t>
            </a:r>
            <a:endParaRPr lang="en-US" altLang="en-US" sz="49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4754" name="Picture 1" descr="HarvestLogo_LG.jpeg">
            <a:extLst>
              <a:ext uri="{FF2B5EF4-FFF2-40B4-BE49-F238E27FC236}">
                <a16:creationId xmlns:a16="http://schemas.microsoft.com/office/drawing/2014/main" id="{F02D8DDA-677A-5563-7081-096D917F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3">
            <a:extLst>
              <a:ext uri="{FF2B5EF4-FFF2-40B4-BE49-F238E27FC236}">
                <a16:creationId xmlns:a16="http://schemas.microsoft.com/office/drawing/2014/main" id="{7C4EC363-9F11-E01A-BF7B-5B56C5482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74756" name="Picture 1">
            <a:extLst>
              <a:ext uri="{FF2B5EF4-FFF2-40B4-BE49-F238E27FC236}">
                <a16:creationId xmlns:a16="http://schemas.microsoft.com/office/drawing/2014/main" id="{E4ABE76E-591D-B94B-DF7B-EF6127B9E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3810000"/>
            <a:ext cx="2847975" cy="16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3D203C8B-5AD4-1770-49A5-ADA5CE11F2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Deciding Who Attends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6802" name="Picture 1" descr="HarvestLogo_LG.jpeg">
            <a:extLst>
              <a:ext uri="{FF2B5EF4-FFF2-40B4-BE49-F238E27FC236}">
                <a16:creationId xmlns:a16="http://schemas.microsoft.com/office/drawing/2014/main" id="{C547BFB2-1738-BEB6-295F-608F96C32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3">
            <a:extLst>
              <a:ext uri="{FF2B5EF4-FFF2-40B4-BE49-F238E27FC236}">
                <a16:creationId xmlns:a16="http://schemas.microsoft.com/office/drawing/2014/main" id="{36A524EB-2680-039D-2079-892A15263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76804" name="Picture 3">
            <a:extLst>
              <a:ext uri="{FF2B5EF4-FFF2-40B4-BE49-F238E27FC236}">
                <a16:creationId xmlns:a16="http://schemas.microsoft.com/office/drawing/2014/main" id="{5BD9DA0D-EB88-6501-777F-B9E23BEAC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3505200"/>
            <a:ext cx="2759075" cy="1835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72F3FF3-3FAA-EF4D-9590-5070C5EE49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dirty="0">
                <a:solidFill>
                  <a:srgbClr val="008000"/>
                </a:solidFill>
                <a:latin typeface="+mn-lt"/>
              </a:rPr>
              <a:t>Where to Hold Planning Session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8850" name="Picture 1" descr="HarvestLogo_LG.jpeg">
            <a:extLst>
              <a:ext uri="{FF2B5EF4-FFF2-40B4-BE49-F238E27FC236}">
                <a16:creationId xmlns:a16="http://schemas.microsoft.com/office/drawing/2014/main" id="{783136BA-421B-2CE1-A15C-732769251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3">
            <a:extLst>
              <a:ext uri="{FF2B5EF4-FFF2-40B4-BE49-F238E27FC236}">
                <a16:creationId xmlns:a16="http://schemas.microsoft.com/office/drawing/2014/main" id="{301E16D1-C63A-8411-5A9F-174E1A01E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78852" name="Picture 2">
            <a:extLst>
              <a:ext uri="{FF2B5EF4-FFF2-40B4-BE49-F238E27FC236}">
                <a16:creationId xmlns:a16="http://schemas.microsoft.com/office/drawing/2014/main" id="{F47B10D9-CD40-F74A-0E43-090549EEC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3352800"/>
            <a:ext cx="24098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0D562114-D7C0-E12F-7199-002D32EFBF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br>
              <a:rPr lang="en-US" altLang="en-US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How Long Should It Be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0898" name="Picture 1" descr="HarvestLogo_LG.jpeg">
            <a:extLst>
              <a:ext uri="{FF2B5EF4-FFF2-40B4-BE49-F238E27FC236}">
                <a16:creationId xmlns:a16="http://schemas.microsoft.com/office/drawing/2014/main" id="{1ADB95E2-D8D9-9D2B-0109-103BB2E95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3">
            <a:extLst>
              <a:ext uri="{FF2B5EF4-FFF2-40B4-BE49-F238E27FC236}">
                <a16:creationId xmlns:a16="http://schemas.microsoft.com/office/drawing/2014/main" id="{F064E636-45FD-2706-C77D-BC6A4D3EE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80900" name="Picture 1">
            <a:extLst>
              <a:ext uri="{FF2B5EF4-FFF2-40B4-BE49-F238E27FC236}">
                <a16:creationId xmlns:a16="http://schemas.microsoft.com/office/drawing/2014/main" id="{A1E4D0C6-7C56-903E-72B8-3AF2492BC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505200"/>
            <a:ext cx="2705100" cy="1685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545A9660-895D-1E14-D1E6-0C0BC815A0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447800"/>
            <a:ext cx="9144000" cy="16764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“Practice the 1% Rule.”</a:t>
            </a:r>
            <a:br>
              <a:rPr lang="en-US" altLang="ja-JP" b="1" i="1" dirty="0">
                <a:solidFill>
                  <a:srgbClr val="008000"/>
                </a:solidFill>
              </a:rPr>
            </a:br>
            <a:br>
              <a:rPr lang="en-US" altLang="ja-JP" b="1" i="1" dirty="0">
                <a:solidFill>
                  <a:srgbClr val="008000"/>
                </a:solidFill>
              </a:rPr>
            </a:b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Head Harvester Ed</a:t>
            </a:r>
            <a:endParaRPr lang="en-US" altLang="en-US" sz="3600" dirty="0">
              <a:solidFill>
                <a:srgbClr val="000000"/>
              </a:solidFill>
            </a:endParaRPr>
          </a:p>
        </p:txBody>
      </p:sp>
      <p:pic>
        <p:nvPicPr>
          <p:cNvPr id="82946" name="Picture 1" descr="HarvestLogo_LG.jpeg">
            <a:extLst>
              <a:ext uri="{FF2B5EF4-FFF2-40B4-BE49-F238E27FC236}">
                <a16:creationId xmlns:a16="http://schemas.microsoft.com/office/drawing/2014/main" id="{4852D252-A694-75BA-AA91-9471D782B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">
            <a:extLst>
              <a:ext uri="{FF2B5EF4-FFF2-40B4-BE49-F238E27FC236}">
                <a16:creationId xmlns:a16="http://schemas.microsoft.com/office/drawing/2014/main" id="{43B8037A-B95F-0BDE-B8B5-2360293DB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31" y="3144610"/>
            <a:ext cx="1760538" cy="24363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C9269CB8-96EB-5019-709E-CCA477C00B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685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Facilitate or Not to Facilitate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4994" name="Picture 1" descr="HarvestLogo_LG.jpeg">
            <a:extLst>
              <a:ext uri="{FF2B5EF4-FFF2-40B4-BE49-F238E27FC236}">
                <a16:creationId xmlns:a16="http://schemas.microsoft.com/office/drawing/2014/main" id="{2138E2F8-F8F1-7A43-ED8A-E3FD53CD1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3">
            <a:extLst>
              <a:ext uri="{FF2B5EF4-FFF2-40B4-BE49-F238E27FC236}">
                <a16:creationId xmlns:a16="http://schemas.microsoft.com/office/drawing/2014/main" id="{1D850589-B779-3DEF-0669-BCDB8876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84996" name="Picture 1">
            <a:extLst>
              <a:ext uri="{FF2B5EF4-FFF2-40B4-BE49-F238E27FC236}">
                <a16:creationId xmlns:a16="http://schemas.microsoft.com/office/drawing/2014/main" id="{EFD865EB-810A-B50C-8078-18B8B6AD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3505200"/>
            <a:ext cx="4210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1734338E-B097-1D79-8753-2161501E29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Fact Finding - Financials - Sales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7042" name="Picture 1" descr="HarvestLogo_LG.jpeg">
            <a:extLst>
              <a:ext uri="{FF2B5EF4-FFF2-40B4-BE49-F238E27FC236}">
                <a16:creationId xmlns:a16="http://schemas.microsoft.com/office/drawing/2014/main" id="{17252122-6A77-A3FD-53FF-B9EDD7454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3">
            <a:extLst>
              <a:ext uri="{FF2B5EF4-FFF2-40B4-BE49-F238E27FC236}">
                <a16:creationId xmlns:a16="http://schemas.microsoft.com/office/drawing/2014/main" id="{F176EFAD-606A-B4FE-B3DD-D931DC85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87044" name="Picture 1">
            <a:extLst>
              <a:ext uri="{FF2B5EF4-FFF2-40B4-BE49-F238E27FC236}">
                <a16:creationId xmlns:a16="http://schemas.microsoft.com/office/drawing/2014/main" id="{C62BF0D3-3D67-6B40-332A-60F7621F2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3352800"/>
            <a:ext cx="3117850" cy="1619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9AED7862-63BD-BC7D-84FF-DCA1D9CCF3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9144000" cy="1524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Fact Finding Example:  Sales</a:t>
            </a:r>
            <a:br>
              <a:rPr lang="en-US" altLang="en-US" sz="3200" b="1" i="1" dirty="0">
                <a:solidFill>
                  <a:srgbClr val="008000"/>
                </a:solidFill>
              </a:rPr>
            </a:br>
            <a:br>
              <a:rPr lang="en-US" altLang="en-US" sz="3200" b="1" i="1" dirty="0">
                <a:solidFill>
                  <a:srgbClr val="008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Revenue Stream - Size - Market Type - GM - Tenure</a:t>
            </a:r>
          </a:p>
        </p:txBody>
      </p:sp>
      <p:pic>
        <p:nvPicPr>
          <p:cNvPr id="89090" name="Picture 1" descr="HarvestLogo_LG.jpeg">
            <a:extLst>
              <a:ext uri="{FF2B5EF4-FFF2-40B4-BE49-F238E27FC236}">
                <a16:creationId xmlns:a16="http://schemas.microsoft.com/office/drawing/2014/main" id="{9AA70C63-16ED-180E-70DF-18E7A804E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>
            <a:extLst>
              <a:ext uri="{FF2B5EF4-FFF2-40B4-BE49-F238E27FC236}">
                <a16:creationId xmlns:a16="http://schemas.microsoft.com/office/drawing/2014/main" id="{13B84863-DF8A-8192-1000-A275A30F0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" y="457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89092" name="Picture 1">
            <a:extLst>
              <a:ext uri="{FF2B5EF4-FFF2-40B4-BE49-F238E27FC236}">
                <a16:creationId xmlns:a16="http://schemas.microsoft.com/office/drawing/2014/main" id="{FCCEE35C-03EB-BA8D-BCAD-99FBBCE63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810000"/>
            <a:ext cx="2857500" cy="16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666C0304-11F5-9215-B61B-45639B6C3C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Trends – Environmental Scan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1138" name="Picture 1" descr="HarvestLogo_LG.jpeg">
            <a:extLst>
              <a:ext uri="{FF2B5EF4-FFF2-40B4-BE49-F238E27FC236}">
                <a16:creationId xmlns:a16="http://schemas.microsoft.com/office/drawing/2014/main" id="{6D2ADB9F-2FD9-7D15-272F-6D3DAA635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Box 3">
            <a:extLst>
              <a:ext uri="{FF2B5EF4-FFF2-40B4-BE49-F238E27FC236}">
                <a16:creationId xmlns:a16="http://schemas.microsoft.com/office/drawing/2014/main" id="{B221638C-6CA7-27B0-15D8-DDA6A5CB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91140" name="Picture 1">
            <a:extLst>
              <a:ext uri="{FF2B5EF4-FFF2-40B4-BE49-F238E27FC236}">
                <a16:creationId xmlns:a16="http://schemas.microsoft.com/office/drawing/2014/main" id="{420F6ACA-7054-D01F-AB7E-40B7FE60A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3429000"/>
            <a:ext cx="3133725" cy="1457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6B2A8B6-876C-0B34-66B4-ACABE77203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13716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  </a:t>
            </a:r>
            <a:endParaRPr lang="en-US" altLang="en-US" sz="3600" dirty="0">
              <a:solidFill>
                <a:srgbClr val="008000"/>
              </a:solidFill>
            </a:endParaRPr>
          </a:p>
        </p:txBody>
      </p:sp>
      <p:pic>
        <p:nvPicPr>
          <p:cNvPr id="23554" name="Picture 1">
            <a:extLst>
              <a:ext uri="{FF2B5EF4-FFF2-40B4-BE49-F238E27FC236}">
                <a16:creationId xmlns:a16="http://schemas.microsoft.com/office/drawing/2014/main" id="{E3E66BDB-2730-2E9A-BA62-B0B65FC91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2438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3CD0EBFE-4A4D-B15E-5316-94B4BD384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0600" y="3962400"/>
            <a:ext cx="1013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ja-JP" sz="280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          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96599F23-AE1A-6D1B-E7BD-64855D263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573338"/>
            <a:ext cx="558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88B4FC8-0E57-7A77-8C3B-02A3B428ED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Review Last Plan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3186" name="Picture 1" descr="HarvestLogo_LG.jpeg">
            <a:extLst>
              <a:ext uri="{FF2B5EF4-FFF2-40B4-BE49-F238E27FC236}">
                <a16:creationId xmlns:a16="http://schemas.microsoft.com/office/drawing/2014/main" id="{4BD6FCD6-3E87-0E11-4D2C-93FD9CF49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3">
            <a:extLst>
              <a:ext uri="{FF2B5EF4-FFF2-40B4-BE49-F238E27FC236}">
                <a16:creationId xmlns:a16="http://schemas.microsoft.com/office/drawing/2014/main" id="{0C6F823C-FEC4-9792-337A-51C441239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93188" name="Picture 1">
            <a:extLst>
              <a:ext uri="{FF2B5EF4-FFF2-40B4-BE49-F238E27FC236}">
                <a16:creationId xmlns:a16="http://schemas.microsoft.com/office/drawing/2014/main" id="{74DC0100-994F-079E-6D90-118106C12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3200400"/>
            <a:ext cx="2619375" cy="174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6DF6A80A-8818-0A10-9906-7C502F6ABE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Agenda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5234" name="Picture 1" descr="HarvestLogo_LG.jpeg">
            <a:extLst>
              <a:ext uri="{FF2B5EF4-FFF2-40B4-BE49-F238E27FC236}">
                <a16:creationId xmlns:a16="http://schemas.microsoft.com/office/drawing/2014/main" id="{B5A8B411-646E-1D2B-3B00-323D616E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3">
            <a:extLst>
              <a:ext uri="{FF2B5EF4-FFF2-40B4-BE49-F238E27FC236}">
                <a16:creationId xmlns:a16="http://schemas.microsoft.com/office/drawing/2014/main" id="{2D69E463-D4A8-75EE-A03D-28138F84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95236" name="Picture 1">
            <a:extLst>
              <a:ext uri="{FF2B5EF4-FFF2-40B4-BE49-F238E27FC236}">
                <a16:creationId xmlns:a16="http://schemas.microsoft.com/office/drawing/2014/main" id="{FB1D9C6D-28A6-99AC-EBB9-B54503E92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3048000"/>
            <a:ext cx="2219325" cy="2057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AA5CBCFF-64D7-81DB-3BC0-F58EA73EBF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Any Prep Needed by Attendees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7282" name="Picture 1" descr="HarvestLogo_LG.jpeg">
            <a:extLst>
              <a:ext uri="{FF2B5EF4-FFF2-40B4-BE49-F238E27FC236}">
                <a16:creationId xmlns:a16="http://schemas.microsoft.com/office/drawing/2014/main" id="{1AB754F8-B72A-CBFE-553D-BEEAE89DE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3">
            <a:extLst>
              <a:ext uri="{FF2B5EF4-FFF2-40B4-BE49-F238E27FC236}">
                <a16:creationId xmlns:a16="http://schemas.microsoft.com/office/drawing/2014/main" id="{4B46686D-1F83-8A83-EA65-5EF56CA3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97284" name="Picture 1">
            <a:extLst>
              <a:ext uri="{FF2B5EF4-FFF2-40B4-BE49-F238E27FC236}">
                <a16:creationId xmlns:a16="http://schemas.microsoft.com/office/drawing/2014/main" id="{C314B049-82CC-7A71-37E5-9FD269555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3505200"/>
            <a:ext cx="2733675" cy="1676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AA5CBCFF-64D7-81DB-3BC0-F58EA73EBF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14300" y="2286000"/>
            <a:ext cx="93726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Survey Team Members </a:t>
            </a:r>
            <a:r>
              <a:rPr lang="en-US" altLang="en-US" sz="3600" dirty="0">
                <a:solidFill>
                  <a:srgbClr val="008000"/>
                </a:solidFill>
              </a:rPr>
              <a:t>&amp; </a:t>
            </a:r>
            <a:r>
              <a:rPr lang="en-US" altLang="en-US" dirty="0">
                <a:solidFill>
                  <a:srgbClr val="008000"/>
                </a:solidFill>
              </a:rPr>
              <a:t>Customers</a:t>
            </a:r>
            <a:r>
              <a:rPr lang="en-US" altLang="en-US" sz="3600" dirty="0">
                <a:solidFill>
                  <a:srgbClr val="008000"/>
                </a:solidFill>
              </a:rPr>
              <a:t>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7282" name="Picture 1" descr="HarvestLogo_LG.jpeg">
            <a:extLst>
              <a:ext uri="{FF2B5EF4-FFF2-40B4-BE49-F238E27FC236}">
                <a16:creationId xmlns:a16="http://schemas.microsoft.com/office/drawing/2014/main" id="{1AB754F8-B72A-CBFE-553D-BEEAE89DE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3">
            <a:extLst>
              <a:ext uri="{FF2B5EF4-FFF2-40B4-BE49-F238E27FC236}">
                <a16:creationId xmlns:a16="http://schemas.microsoft.com/office/drawing/2014/main" id="{4B46686D-1F83-8A83-EA65-5EF56CA3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Preparation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1B2F7-F0AC-C922-37F1-9244903C9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124200"/>
            <a:ext cx="323596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44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C7B2A041-D923-0241-6F4E-DF0BD00213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9144000" cy="2667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One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Planning Preparation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600" dirty="0">
                <a:solidFill>
                  <a:schemeClr val="accent1"/>
                </a:solidFill>
              </a:rPr>
              <a:t>Thoughts – Questions – Comments?</a:t>
            </a:r>
            <a:br>
              <a:rPr lang="en-US" altLang="en-US" sz="3600" dirty="0">
                <a:solidFill>
                  <a:schemeClr val="accent1"/>
                </a:solidFill>
              </a:rPr>
            </a:br>
            <a:endParaRPr lang="en-US" altLang="en-US" sz="3600" dirty="0">
              <a:solidFill>
                <a:schemeClr val="accent1"/>
              </a:solidFill>
            </a:endParaRPr>
          </a:p>
        </p:txBody>
      </p:sp>
      <p:pic>
        <p:nvPicPr>
          <p:cNvPr id="70658" name="Picture 1" descr="HarvestLogo_LG.jpeg">
            <a:extLst>
              <a:ext uri="{FF2B5EF4-FFF2-40B4-BE49-F238E27FC236}">
                <a16:creationId xmlns:a16="http://schemas.microsoft.com/office/drawing/2014/main" id="{C9086381-B481-8171-042D-CDD118B47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66B1D4DB-5CA8-C943-C6D5-E33D3EA3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13150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98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B93B3B67-B71C-CFF8-C267-955CD44667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793750"/>
            <a:ext cx="9144000" cy="240665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Two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Planning Fundamentals</a:t>
            </a: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6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9330" name="Picture 1" descr="HarvestLogo_LG.jpeg">
            <a:extLst>
              <a:ext uri="{FF2B5EF4-FFF2-40B4-BE49-F238E27FC236}">
                <a16:creationId xmlns:a16="http://schemas.microsoft.com/office/drawing/2014/main" id="{D1275FD2-9146-B4CC-3C68-B69A9C50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6E19714-4A8E-6B4B-AB69-4786DDBC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27350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AFA0B14A-AD40-125F-BA2B-EB51764524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438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Have an Agenda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Start &amp; End on Time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1378" name="Picture 1" descr="HarvestLogo_LG.jpeg">
            <a:extLst>
              <a:ext uri="{FF2B5EF4-FFF2-40B4-BE49-F238E27FC236}">
                <a16:creationId xmlns:a16="http://schemas.microsoft.com/office/drawing/2014/main" id="{4CB1EFA4-B446-10B7-60F8-242DDA7AA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Box 3">
            <a:extLst>
              <a:ext uri="{FF2B5EF4-FFF2-40B4-BE49-F238E27FC236}">
                <a16:creationId xmlns:a16="http://schemas.microsoft.com/office/drawing/2014/main" id="{DC7A32E2-25D0-E599-AE21-43FF8E38D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01380" name="Picture 1">
            <a:extLst>
              <a:ext uri="{FF2B5EF4-FFF2-40B4-BE49-F238E27FC236}">
                <a16:creationId xmlns:a16="http://schemas.microsoft.com/office/drawing/2014/main" id="{1D29BFA1-3F8F-6675-C68C-737C60834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3859482"/>
            <a:ext cx="2619375" cy="174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55F341DC-45CF-32A6-1949-31DED16376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Record Notes - Ideas - Action Items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3426" name="Picture 1" descr="HarvestLogo_LG.jpeg">
            <a:extLst>
              <a:ext uri="{FF2B5EF4-FFF2-40B4-BE49-F238E27FC236}">
                <a16:creationId xmlns:a16="http://schemas.microsoft.com/office/drawing/2014/main" id="{E30D9E10-8431-E0D3-6AA9-A2F717A6E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Box 3">
            <a:extLst>
              <a:ext uri="{FF2B5EF4-FFF2-40B4-BE49-F238E27FC236}">
                <a16:creationId xmlns:a16="http://schemas.microsoft.com/office/drawing/2014/main" id="{CD0CB5A4-EE2C-9078-07EB-313C659C4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03428" name="Picture 1">
            <a:extLst>
              <a:ext uri="{FF2B5EF4-FFF2-40B4-BE49-F238E27FC236}">
                <a16:creationId xmlns:a16="http://schemas.microsoft.com/office/drawing/2014/main" id="{50500874-3BE8-696C-22F0-B0B90F87E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409950"/>
            <a:ext cx="2552700" cy="1790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90A80302-8EA4-0C5F-3E3C-B317866E31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Establish Rules of Engagement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5474" name="Picture 1" descr="HarvestLogo_LG.jpeg">
            <a:extLst>
              <a:ext uri="{FF2B5EF4-FFF2-40B4-BE49-F238E27FC236}">
                <a16:creationId xmlns:a16="http://schemas.microsoft.com/office/drawing/2014/main" id="{D3251DD7-53B7-9290-BCDF-B307BE463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3">
            <a:extLst>
              <a:ext uri="{FF2B5EF4-FFF2-40B4-BE49-F238E27FC236}">
                <a16:creationId xmlns:a16="http://schemas.microsoft.com/office/drawing/2014/main" id="{6A86748A-F955-E8BD-D66C-9E7EBE37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05476" name="Picture 1">
            <a:extLst>
              <a:ext uri="{FF2B5EF4-FFF2-40B4-BE49-F238E27FC236}">
                <a16:creationId xmlns:a16="http://schemas.microsoft.com/office/drawing/2014/main" id="{CFDD3BA7-5136-A6B4-C204-F88D55DA0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352800"/>
            <a:ext cx="3000375" cy="152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11AB90BA-7B27-13B4-91FC-6F3E45BBE5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Practice Open Dialogue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Spirit of Inquiry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7522" name="Picture 1" descr="HarvestLogo_LG.jpeg">
            <a:extLst>
              <a:ext uri="{FF2B5EF4-FFF2-40B4-BE49-F238E27FC236}">
                <a16:creationId xmlns:a16="http://schemas.microsoft.com/office/drawing/2014/main" id="{B907816A-1AD3-B290-C274-C4A28914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3">
            <a:extLst>
              <a:ext uri="{FF2B5EF4-FFF2-40B4-BE49-F238E27FC236}">
                <a16:creationId xmlns:a16="http://schemas.microsoft.com/office/drawing/2014/main" id="{3A2DD2F0-DC18-61DF-7B59-9743CD0C5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07524" name="Picture 1">
            <a:extLst>
              <a:ext uri="{FF2B5EF4-FFF2-40B4-BE49-F238E27FC236}">
                <a16:creationId xmlns:a16="http://schemas.microsoft.com/office/drawing/2014/main" id="{9D4AB01F-3CC7-92B5-D6A4-7ABF5CCCC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429000"/>
            <a:ext cx="2143125" cy="2143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6B2A8B6-876C-0B34-66B4-ACABE77203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13716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  </a:t>
            </a:r>
            <a:endParaRPr lang="en-US" altLang="en-US" sz="3600" dirty="0">
              <a:solidFill>
                <a:srgbClr val="008000"/>
              </a:solidFill>
            </a:endParaRPr>
          </a:p>
        </p:txBody>
      </p:sp>
      <p:pic>
        <p:nvPicPr>
          <p:cNvPr id="23554" name="Picture 1">
            <a:extLst>
              <a:ext uri="{FF2B5EF4-FFF2-40B4-BE49-F238E27FC236}">
                <a16:creationId xmlns:a16="http://schemas.microsoft.com/office/drawing/2014/main" id="{E3E66BDB-2730-2E9A-BA62-B0B65FC91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2438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3CD0EBFE-4A4D-B15E-5316-94B4BD384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0600" y="3962400"/>
            <a:ext cx="1013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ja-JP" sz="280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          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30808E9B-105C-B4D7-E178-2E803ADF3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2255672"/>
            <a:ext cx="4838700" cy="27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73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0AB28013-45D7-2847-71F8-FF83507172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438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Don’t Take the Road to Abilene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9570" name="Picture 1" descr="HarvestLogo_LG.jpeg">
            <a:extLst>
              <a:ext uri="{FF2B5EF4-FFF2-40B4-BE49-F238E27FC236}">
                <a16:creationId xmlns:a16="http://schemas.microsoft.com/office/drawing/2014/main" id="{979660F9-6BBA-8718-435A-023787865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3">
            <a:extLst>
              <a:ext uri="{FF2B5EF4-FFF2-40B4-BE49-F238E27FC236}">
                <a16:creationId xmlns:a16="http://schemas.microsoft.com/office/drawing/2014/main" id="{0F3F2B6C-9EC9-D590-2840-F1634B1F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09572" name="Picture 1">
            <a:extLst>
              <a:ext uri="{FF2B5EF4-FFF2-40B4-BE49-F238E27FC236}">
                <a16:creationId xmlns:a16="http://schemas.microsoft.com/office/drawing/2014/main" id="{FDE45F58-68AC-3D45-6E6F-07D6694F7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895600" cy="1665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B96CB9C9-AB9D-875D-920A-E71EC57500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52400" y="2286000"/>
            <a:ext cx="9448800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Practice 90-10 Rule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Focus on Solutions-Not the Problem</a:t>
            </a:r>
          </a:p>
        </p:txBody>
      </p:sp>
      <p:pic>
        <p:nvPicPr>
          <p:cNvPr id="111618" name="Picture 1" descr="HarvestLogo_LG.jpeg">
            <a:extLst>
              <a:ext uri="{FF2B5EF4-FFF2-40B4-BE49-F238E27FC236}">
                <a16:creationId xmlns:a16="http://schemas.microsoft.com/office/drawing/2014/main" id="{B93C72D5-C168-3FB1-B4CB-FA9B95851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3">
            <a:extLst>
              <a:ext uri="{FF2B5EF4-FFF2-40B4-BE49-F238E27FC236}">
                <a16:creationId xmlns:a16="http://schemas.microsoft.com/office/drawing/2014/main" id="{BE30C5B6-F0B9-C671-9167-D9A16B2BF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11620" name="Picture 1">
            <a:extLst>
              <a:ext uri="{FF2B5EF4-FFF2-40B4-BE49-F238E27FC236}">
                <a16:creationId xmlns:a16="http://schemas.microsoft.com/office/drawing/2014/main" id="{37000D06-8EAC-2AFE-FA12-CD5AAA5FD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2" y="4000500"/>
            <a:ext cx="3152775" cy="1447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3036D923-64E8-21D9-FF41-7661E48B03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05000"/>
            <a:ext cx="9144000" cy="1219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Have Consensus Building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13666" name="Picture 1" descr="HarvestLogo_LG.jpeg">
            <a:extLst>
              <a:ext uri="{FF2B5EF4-FFF2-40B4-BE49-F238E27FC236}">
                <a16:creationId xmlns:a16="http://schemas.microsoft.com/office/drawing/2014/main" id="{8B57F893-B80A-6423-EDC9-25C2EE70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Box 3">
            <a:extLst>
              <a:ext uri="{FF2B5EF4-FFF2-40B4-BE49-F238E27FC236}">
                <a16:creationId xmlns:a16="http://schemas.microsoft.com/office/drawing/2014/main" id="{AC8341D9-7C05-A75E-C73C-CA1C50D05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13668" name="Picture 1">
            <a:extLst>
              <a:ext uri="{FF2B5EF4-FFF2-40B4-BE49-F238E27FC236}">
                <a16:creationId xmlns:a16="http://schemas.microsoft.com/office/drawing/2014/main" id="{AE040D08-13D6-F82F-0C56-5611E9698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3127169"/>
            <a:ext cx="3130550" cy="20730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7380B331-5864-4720-2B4D-E42AD10B01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81200"/>
            <a:ext cx="91440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Establish Rules of Engagement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15714" name="Picture 1" descr="HarvestLogo_LG.jpeg">
            <a:extLst>
              <a:ext uri="{FF2B5EF4-FFF2-40B4-BE49-F238E27FC236}">
                <a16:creationId xmlns:a16="http://schemas.microsoft.com/office/drawing/2014/main" id="{FF877845-5786-E471-4E23-771432691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Box 3">
            <a:extLst>
              <a:ext uri="{FF2B5EF4-FFF2-40B4-BE49-F238E27FC236}">
                <a16:creationId xmlns:a16="http://schemas.microsoft.com/office/drawing/2014/main" id="{5B568027-40D2-E674-0470-757D1DA75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15716" name="Picture 1">
            <a:extLst>
              <a:ext uri="{FF2B5EF4-FFF2-40B4-BE49-F238E27FC236}">
                <a16:creationId xmlns:a16="http://schemas.microsoft.com/office/drawing/2014/main" id="{4EB4A010-890A-6A05-72BA-9A2B7BC0A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3352800"/>
            <a:ext cx="23812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033DE11C-D11B-FDBD-2598-7C6E4D6728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146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Decide on Top / High Leverage Priorities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17762" name="Picture 1" descr="HarvestLogo_LG.jpeg">
            <a:extLst>
              <a:ext uri="{FF2B5EF4-FFF2-40B4-BE49-F238E27FC236}">
                <a16:creationId xmlns:a16="http://schemas.microsoft.com/office/drawing/2014/main" id="{ABE3AFF9-B95F-F6C7-B28D-1F1509406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Box 3">
            <a:extLst>
              <a:ext uri="{FF2B5EF4-FFF2-40B4-BE49-F238E27FC236}">
                <a16:creationId xmlns:a16="http://schemas.microsoft.com/office/drawing/2014/main" id="{2730169C-3D8F-01B7-2249-A9F7A3E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17764" name="Picture 1">
            <a:extLst>
              <a:ext uri="{FF2B5EF4-FFF2-40B4-BE49-F238E27FC236}">
                <a16:creationId xmlns:a16="http://schemas.microsoft.com/office/drawing/2014/main" id="{E396A976-6380-51FA-35F8-B4027E791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81" y="3429000"/>
            <a:ext cx="3246438" cy="22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A087B5DA-CB3F-9443-679E-02DAF4BE5E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Link Priorities to Measurable Goals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19810" name="Picture 1" descr="HarvestLogo_LG.jpeg">
            <a:extLst>
              <a:ext uri="{FF2B5EF4-FFF2-40B4-BE49-F238E27FC236}">
                <a16:creationId xmlns:a16="http://schemas.microsoft.com/office/drawing/2014/main" id="{0F6A1764-8B87-E20D-89FA-1F0594B33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Box 3">
            <a:extLst>
              <a:ext uri="{FF2B5EF4-FFF2-40B4-BE49-F238E27FC236}">
                <a16:creationId xmlns:a16="http://schemas.microsoft.com/office/drawing/2014/main" id="{A60D3852-9509-A757-0C8C-4E0A83365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19812" name="Picture 1">
            <a:extLst>
              <a:ext uri="{FF2B5EF4-FFF2-40B4-BE49-F238E27FC236}">
                <a16:creationId xmlns:a16="http://schemas.microsoft.com/office/drawing/2014/main" id="{93F3AAAB-66C9-7957-211E-4BDA237D4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3048000"/>
            <a:ext cx="2740025" cy="2117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B14A254A-0E36-DD68-DDC3-D2C6FF756B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990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Do a Debrief of Planning Session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21858" name="Picture 1" descr="HarvestLogo_LG.jpeg">
            <a:extLst>
              <a:ext uri="{FF2B5EF4-FFF2-40B4-BE49-F238E27FC236}">
                <a16:creationId xmlns:a16="http://schemas.microsoft.com/office/drawing/2014/main" id="{D1F17C63-7A62-FCD3-663C-8B1F99F46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Box 3">
            <a:extLst>
              <a:ext uri="{FF2B5EF4-FFF2-40B4-BE49-F238E27FC236}">
                <a16:creationId xmlns:a16="http://schemas.microsoft.com/office/drawing/2014/main" id="{4A7EA0DE-1486-8A17-7FF0-DAA495480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21860" name="Picture 1">
            <a:extLst>
              <a:ext uri="{FF2B5EF4-FFF2-40B4-BE49-F238E27FC236}">
                <a16:creationId xmlns:a16="http://schemas.microsoft.com/office/drawing/2014/main" id="{92363C93-10EA-4100-4044-6A9DB1541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3429000"/>
            <a:ext cx="2676525" cy="1704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6BF23B27-5206-3778-C70E-6F98E5B372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Sleep On It!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23906" name="Picture 1" descr="HarvestLogo_LG.jpeg">
            <a:extLst>
              <a:ext uri="{FF2B5EF4-FFF2-40B4-BE49-F238E27FC236}">
                <a16:creationId xmlns:a16="http://schemas.microsoft.com/office/drawing/2014/main" id="{55DC5632-A2CC-D78D-1D1E-0B1496B25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Box 3">
            <a:extLst>
              <a:ext uri="{FF2B5EF4-FFF2-40B4-BE49-F238E27FC236}">
                <a16:creationId xmlns:a16="http://schemas.microsoft.com/office/drawing/2014/main" id="{07AE87E2-64CA-2497-208F-4C88802F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Planning Fundamentals</a:t>
            </a:r>
          </a:p>
        </p:txBody>
      </p:sp>
      <p:pic>
        <p:nvPicPr>
          <p:cNvPr id="123908" name="Picture 1">
            <a:extLst>
              <a:ext uri="{FF2B5EF4-FFF2-40B4-BE49-F238E27FC236}">
                <a16:creationId xmlns:a16="http://schemas.microsoft.com/office/drawing/2014/main" id="{B15750A3-48F5-6C21-1924-2D7D7697D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3276600"/>
            <a:ext cx="2644775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B93B3B67-B71C-CFF8-C267-955CD44667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793750"/>
            <a:ext cx="9144000" cy="240665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Two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Planning Fundamentals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chemeClr val="accent1"/>
                </a:solidFill>
              </a:rPr>
            </a:br>
            <a:r>
              <a:rPr lang="en-US" altLang="en-US" sz="3600" dirty="0">
                <a:solidFill>
                  <a:schemeClr val="accent1"/>
                </a:solidFill>
              </a:rPr>
              <a:t>Thoughts - Questions - Comments</a:t>
            </a:r>
          </a:p>
        </p:txBody>
      </p:sp>
      <p:pic>
        <p:nvPicPr>
          <p:cNvPr id="99330" name="Picture 1" descr="HarvestLogo_LG.jpeg">
            <a:extLst>
              <a:ext uri="{FF2B5EF4-FFF2-40B4-BE49-F238E27FC236}">
                <a16:creationId xmlns:a16="http://schemas.microsoft.com/office/drawing/2014/main" id="{D1275FD2-9146-B4CC-3C68-B69A9C50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6E19714-4A8E-6B4B-AB69-4786DDBC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580493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660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DED8FB6E-5E0F-F833-E16C-71EC8273CC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9144000" cy="2667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Three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The “Here” to “There” Premise</a:t>
            </a:r>
            <a:br>
              <a:rPr lang="en-US" altLang="en-US" sz="3600" dirty="0">
                <a:solidFill>
                  <a:srgbClr val="008000"/>
                </a:solidFill>
              </a:rPr>
            </a:br>
            <a:endParaRPr lang="en-US" altLang="en-US" sz="3600" dirty="0">
              <a:solidFill>
                <a:srgbClr val="000000"/>
              </a:solidFill>
            </a:endParaRPr>
          </a:p>
        </p:txBody>
      </p:sp>
      <p:pic>
        <p:nvPicPr>
          <p:cNvPr id="125954" name="Picture 1" descr="HarvestLogo_LG.jpeg">
            <a:extLst>
              <a:ext uri="{FF2B5EF4-FFF2-40B4-BE49-F238E27FC236}">
                <a16:creationId xmlns:a16="http://schemas.microsoft.com/office/drawing/2014/main" id="{03800AD9-CA9A-3DE9-A5BC-46D51E78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B9AC3-B9DB-9896-DCA2-39250089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971800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37C49E5B-9043-6FE0-8477-1DC557E48C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13716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  </a:t>
            </a:r>
            <a:endParaRPr lang="en-US" altLang="en-US" sz="3600" dirty="0">
              <a:solidFill>
                <a:srgbClr val="008000"/>
              </a:solidFill>
            </a:endParaRPr>
          </a:p>
        </p:txBody>
      </p:sp>
      <p:pic>
        <p:nvPicPr>
          <p:cNvPr id="17410" name="Picture 1">
            <a:extLst>
              <a:ext uri="{FF2B5EF4-FFF2-40B4-BE49-F238E27FC236}">
                <a16:creationId xmlns:a16="http://schemas.microsoft.com/office/drawing/2014/main" id="{2D2E0EC2-DFF2-D06B-A23B-673AEDE14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2438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6D387518-8008-5157-AC6D-AEA5A4CAF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0600" y="3962400"/>
            <a:ext cx="101346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ja-JP" sz="280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            Bill Arman                     Ed Laflamme       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ja-JP" sz="1800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        Head Harvesters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AE245C06-27CE-04B3-1B97-99997EE1D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91035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837638A4-EC51-9107-D26B-55C3A8E26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2" y="1922463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294B702A-64C5-A9F9-29F2-87E2BC71DD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76200" y="1676400"/>
            <a:ext cx="9144000" cy="1981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Establish “Here”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sz="2800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Revenue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Gross Margins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People Map – Org Chart</a:t>
            </a:r>
          </a:p>
        </p:txBody>
      </p:sp>
      <p:pic>
        <p:nvPicPr>
          <p:cNvPr id="128002" name="Picture 1" descr="HarvestLogo_LG.jpeg">
            <a:extLst>
              <a:ext uri="{FF2B5EF4-FFF2-40B4-BE49-F238E27FC236}">
                <a16:creationId xmlns:a16="http://schemas.microsoft.com/office/drawing/2014/main" id="{E49C7FD5-6C84-9397-1BAF-B8E4AE93E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Box 3">
            <a:extLst>
              <a:ext uri="{FF2B5EF4-FFF2-40B4-BE49-F238E27FC236}">
                <a16:creationId xmlns:a16="http://schemas.microsoft.com/office/drawing/2014/main" id="{ED90400D-EA38-329A-8CEE-E3752FB24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The “Here” to “There” Premise</a:t>
            </a:r>
          </a:p>
        </p:txBody>
      </p:sp>
      <p:pic>
        <p:nvPicPr>
          <p:cNvPr id="128004" name="Picture 1">
            <a:extLst>
              <a:ext uri="{FF2B5EF4-FFF2-40B4-BE49-F238E27FC236}">
                <a16:creationId xmlns:a16="http://schemas.microsoft.com/office/drawing/2014/main" id="{77CD183B-8817-7453-2AC2-86AAEB879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7" y="4034135"/>
            <a:ext cx="32480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AA97845B-EA85-0727-05F5-4F46CC1EC7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146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Establish “Here” in Key Metrics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30050" name="Picture 1" descr="HarvestLogo_LG.jpeg">
            <a:extLst>
              <a:ext uri="{FF2B5EF4-FFF2-40B4-BE49-F238E27FC236}">
                <a16:creationId xmlns:a16="http://schemas.microsoft.com/office/drawing/2014/main" id="{FD4199ED-31F0-576F-0515-FDE8F24CD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Box 3">
            <a:extLst>
              <a:ext uri="{FF2B5EF4-FFF2-40B4-BE49-F238E27FC236}">
                <a16:creationId xmlns:a16="http://schemas.microsoft.com/office/drawing/2014/main" id="{48DB0C72-822F-ED96-3D18-1B615607D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The “Here” to “There” Premise</a:t>
            </a:r>
          </a:p>
        </p:txBody>
      </p:sp>
      <p:pic>
        <p:nvPicPr>
          <p:cNvPr id="130052" name="Picture 1">
            <a:extLst>
              <a:ext uri="{FF2B5EF4-FFF2-40B4-BE49-F238E27FC236}">
                <a16:creationId xmlns:a16="http://schemas.microsoft.com/office/drawing/2014/main" id="{10B32A56-0AA5-C746-6B37-59A2E1CEA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429000"/>
            <a:ext cx="30130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FDED798E-1583-FC3C-CABC-EB17B97F3A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Review Performance in Key Metrics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32098" name="Picture 1" descr="HarvestLogo_LG.jpeg">
            <a:extLst>
              <a:ext uri="{FF2B5EF4-FFF2-40B4-BE49-F238E27FC236}">
                <a16:creationId xmlns:a16="http://schemas.microsoft.com/office/drawing/2014/main" id="{89F82260-D102-402E-E8CB-029FB4B55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Box 3">
            <a:extLst>
              <a:ext uri="{FF2B5EF4-FFF2-40B4-BE49-F238E27FC236}">
                <a16:creationId xmlns:a16="http://schemas.microsoft.com/office/drawing/2014/main" id="{DA765CA2-2F42-9E43-FD50-D2365137A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The “Here” to “There” Premise</a:t>
            </a:r>
          </a:p>
        </p:txBody>
      </p:sp>
      <p:pic>
        <p:nvPicPr>
          <p:cNvPr id="132100" name="Picture 1">
            <a:extLst>
              <a:ext uri="{FF2B5EF4-FFF2-40B4-BE49-F238E27FC236}">
                <a16:creationId xmlns:a16="http://schemas.microsoft.com/office/drawing/2014/main" id="{09BFAF03-1F3F-8CF0-A5F7-8E5571B4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C874B584-C721-D463-F17A-A9B62ABA88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81200"/>
            <a:ext cx="9144000" cy="4191000"/>
          </a:xfrm>
        </p:spPr>
        <p:txBody>
          <a:bodyPr/>
          <a:lstStyle/>
          <a:p>
            <a:pPr algn="l" eaLnBrk="1" hangingPunct="1">
              <a:lnSpc>
                <a:spcPct val="50000"/>
              </a:lnSpc>
            </a:pPr>
            <a:r>
              <a:rPr lang="en-US" altLang="ja-JP" sz="2000" b="1" i="1" dirty="0">
                <a:solidFill>
                  <a:srgbClr val="008000"/>
                </a:solidFill>
              </a:rPr>
              <a:t>                                            </a:t>
            </a:r>
            <a:r>
              <a:rPr lang="en-US" altLang="ja-JP" sz="2000" dirty="0">
                <a:solidFill>
                  <a:srgbClr val="000000"/>
                </a:solidFill>
              </a:rPr>
              <a:t>___</a:t>
            </a:r>
            <a:r>
              <a:rPr lang="en-US" altLang="ja-JP" sz="2000" b="1" i="1" dirty="0">
                <a:solidFill>
                  <a:srgbClr val="008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Revenue: Overall &amp; By Stream </a:t>
            </a: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___ Gross Margin: Overall &amp; By Stream </a:t>
            </a: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___ Net Profit</a:t>
            </a:r>
            <a:br>
              <a:rPr lang="en-US" altLang="ja-JP" sz="2000" b="1" i="1" dirty="0">
                <a:solidFill>
                  <a:srgbClr val="008000"/>
                </a:solidFill>
              </a:rPr>
            </a:br>
            <a:br>
              <a:rPr lang="en-US" altLang="ja-JP" sz="2000" b="1" i="1" dirty="0">
                <a:solidFill>
                  <a:srgbClr val="008000"/>
                </a:solidFill>
              </a:rPr>
            </a:br>
            <a:br>
              <a:rPr lang="en-US" altLang="ja-JP" sz="2000" b="1" i="1" dirty="0">
                <a:solidFill>
                  <a:srgbClr val="008000"/>
                </a:solidFill>
              </a:rPr>
            </a:br>
            <a:r>
              <a:rPr lang="en-US" altLang="ja-JP" sz="2000" b="1" i="1" dirty="0">
                <a:solidFill>
                  <a:srgbClr val="008000"/>
                </a:solidFill>
              </a:rPr>
              <a:t>                                            </a:t>
            </a:r>
            <a:r>
              <a:rPr lang="en-US" altLang="ja-JP" sz="2000" dirty="0">
                <a:solidFill>
                  <a:srgbClr val="000000"/>
                </a:solidFill>
              </a:rPr>
              <a:t>___ </a:t>
            </a:r>
            <a:r>
              <a:rPr lang="en-US" altLang="ja-JP" sz="2000" dirty="0">
                <a:solidFill>
                  <a:schemeClr val="accent1"/>
                </a:solidFill>
              </a:rPr>
              <a:t>Safety</a:t>
            </a:r>
            <a:br>
              <a:rPr lang="en-US" altLang="ja-JP" sz="2000" dirty="0">
                <a:solidFill>
                  <a:schemeClr val="accent1"/>
                </a:solidFill>
              </a:rPr>
            </a:br>
            <a:r>
              <a:rPr lang="en-US" altLang="ja-JP" sz="2000" dirty="0">
                <a:solidFill>
                  <a:schemeClr val="accent1"/>
                </a:solidFill>
              </a:rPr>
              <a:t> </a:t>
            </a:r>
            <a:br>
              <a:rPr lang="en-US" altLang="ja-JP" sz="2000" dirty="0">
                <a:solidFill>
                  <a:schemeClr val="accent1"/>
                </a:solidFill>
              </a:rPr>
            </a:br>
            <a:br>
              <a:rPr lang="en-US" altLang="ja-JP" sz="2000" dirty="0">
                <a:solidFill>
                  <a:schemeClr val="accent1"/>
                </a:solidFill>
              </a:rPr>
            </a:br>
            <a:r>
              <a:rPr lang="en-US" altLang="ja-JP" sz="2000" dirty="0">
                <a:solidFill>
                  <a:schemeClr val="accent1"/>
                </a:solidFill>
              </a:rPr>
              <a:t>                                            ___ Customer Retention</a:t>
            </a:r>
            <a:br>
              <a:rPr lang="en-US" altLang="ja-JP" sz="2000" dirty="0">
                <a:solidFill>
                  <a:schemeClr val="accent1"/>
                </a:solidFill>
              </a:rPr>
            </a:br>
            <a:br>
              <a:rPr lang="en-US" altLang="ja-JP" sz="2000" dirty="0">
                <a:solidFill>
                  <a:schemeClr val="accent1"/>
                </a:solidFill>
              </a:rPr>
            </a:br>
            <a:br>
              <a:rPr lang="en-US" altLang="ja-JP" sz="2000" dirty="0">
                <a:solidFill>
                  <a:schemeClr val="accent1"/>
                </a:solidFill>
              </a:rPr>
            </a:br>
            <a:r>
              <a:rPr lang="en-US" altLang="ja-JP" sz="2000" dirty="0">
                <a:solidFill>
                  <a:schemeClr val="accent1"/>
                </a:solidFill>
              </a:rPr>
              <a:t>                                            ___ Customer Penetration % with Extras </a:t>
            </a:r>
            <a:br>
              <a:rPr lang="en-US" altLang="ja-JP" sz="2000" dirty="0">
                <a:solidFill>
                  <a:schemeClr val="accent1"/>
                </a:solidFill>
              </a:rPr>
            </a:br>
            <a:br>
              <a:rPr lang="en-US" altLang="ja-JP" sz="2000" b="1" i="1" dirty="0">
                <a:solidFill>
                  <a:srgbClr val="008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___ Key Employee Retention</a:t>
            </a: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___ Internal Quality Standards</a:t>
            </a: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___ Accounts Receivable</a:t>
            </a:r>
            <a:endParaRPr lang="en-US" altLang="en-US" sz="2000" dirty="0">
              <a:solidFill>
                <a:srgbClr val="000000"/>
              </a:solidFill>
            </a:endParaRPr>
          </a:p>
        </p:txBody>
      </p:sp>
      <p:pic>
        <p:nvPicPr>
          <p:cNvPr id="134146" name="Picture 1" descr="HarvestLogo_LG.jpeg">
            <a:extLst>
              <a:ext uri="{FF2B5EF4-FFF2-40B4-BE49-F238E27FC236}">
                <a16:creationId xmlns:a16="http://schemas.microsoft.com/office/drawing/2014/main" id="{5A2EA426-0523-6238-C740-007553761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Box 3">
            <a:extLst>
              <a:ext uri="{FF2B5EF4-FFF2-40B4-BE49-F238E27FC236}">
                <a16:creationId xmlns:a16="http://schemas.microsoft.com/office/drawing/2014/main" id="{1B82B9CF-7336-A815-5040-7F83F921D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The “Here” to “There” Premise Exercise </a:t>
            </a:r>
          </a:p>
        </p:txBody>
      </p:sp>
      <p:sp>
        <p:nvSpPr>
          <p:cNvPr id="134148" name="Rectangle 2">
            <a:extLst>
              <a:ext uri="{FF2B5EF4-FFF2-40B4-BE49-F238E27FC236}">
                <a16:creationId xmlns:a16="http://schemas.microsoft.com/office/drawing/2014/main" id="{E0F90B59-5321-000F-B34D-1E5DCF794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8000"/>
                </a:solidFill>
              </a:rPr>
              <a:t>“Here”</a:t>
            </a:r>
            <a:r>
              <a:rPr lang="en-US" altLang="ja-JP" sz="4400" b="1" i="1" dirty="0">
                <a:solidFill>
                  <a:srgbClr val="008000"/>
                </a:solidFill>
              </a:rPr>
              <a:t> </a:t>
            </a:r>
            <a:r>
              <a:rPr lang="en-US" altLang="ja-JP" sz="4400" dirty="0">
                <a:solidFill>
                  <a:srgbClr val="008000"/>
                </a:solidFill>
              </a:rPr>
              <a:t>Key Metrics Rating</a:t>
            </a:r>
            <a:endParaRPr lang="en-US" altLang="en-US" sz="4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1F27DB98-E0A0-91BB-6208-52739670BC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1981200"/>
          </a:xfrm>
        </p:spPr>
        <p:txBody>
          <a:bodyPr/>
          <a:lstStyle/>
          <a:p>
            <a:pPr eaLnBrk="1" hangingPunct="1"/>
            <a:r>
              <a:rPr lang="en-US" altLang="en-US" sz="3600" i="1" dirty="0">
                <a:solidFill>
                  <a:srgbClr val="008000"/>
                </a:solidFill>
              </a:rPr>
              <a:t>“If you don’t know where you are going,</a:t>
            </a:r>
            <a:br>
              <a:rPr lang="en-US" altLang="en-US" sz="3600" i="1" dirty="0">
                <a:solidFill>
                  <a:srgbClr val="008000"/>
                </a:solidFill>
              </a:rPr>
            </a:br>
            <a:r>
              <a:rPr lang="en-US" altLang="en-US" sz="3600" i="1" dirty="0">
                <a:solidFill>
                  <a:srgbClr val="008000"/>
                </a:solidFill>
              </a:rPr>
              <a:t>you might end up somewhere else.”</a:t>
            </a:r>
            <a:br>
              <a:rPr lang="en-US" altLang="ja-JP" sz="2400" dirty="0">
                <a:solidFill>
                  <a:srgbClr val="000000"/>
                </a:solidFill>
              </a:rPr>
            </a:b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Yogi Berra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136194" name="Picture 1" descr="HarvestLogo_LG.jpeg">
            <a:extLst>
              <a:ext uri="{FF2B5EF4-FFF2-40B4-BE49-F238E27FC236}">
                <a16:creationId xmlns:a16="http://schemas.microsoft.com/office/drawing/2014/main" id="{93828D03-8A7C-8F7E-A105-CE0B01FCA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2">
            <a:extLst>
              <a:ext uri="{FF2B5EF4-FFF2-40B4-BE49-F238E27FC236}">
                <a16:creationId xmlns:a16="http://schemas.microsoft.com/office/drawing/2014/main" id="{E0DE13A6-CB1B-CED5-EDCB-889E5EAC0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581400"/>
            <a:ext cx="2857500" cy="16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6C583D39-5E8C-1A00-E0D8-173CD64D62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05000"/>
            <a:ext cx="9144000" cy="14478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Next Project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“There” 3-5 Years Out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38242" name="Picture 1" descr="HarvestLogo_LG.jpeg">
            <a:extLst>
              <a:ext uri="{FF2B5EF4-FFF2-40B4-BE49-F238E27FC236}">
                <a16:creationId xmlns:a16="http://schemas.microsoft.com/office/drawing/2014/main" id="{233E3EFB-4BB7-EB9E-F4D1-496F2ECB1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Box 3">
            <a:extLst>
              <a:ext uri="{FF2B5EF4-FFF2-40B4-BE49-F238E27FC236}">
                <a16:creationId xmlns:a16="http://schemas.microsoft.com/office/drawing/2014/main" id="{7E0960D4-CEF7-9976-D2E2-0E0F2336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The “Here” to “There” Premise</a:t>
            </a:r>
          </a:p>
        </p:txBody>
      </p:sp>
      <p:pic>
        <p:nvPicPr>
          <p:cNvPr id="138244" name="Picture 2">
            <a:extLst>
              <a:ext uri="{FF2B5EF4-FFF2-40B4-BE49-F238E27FC236}">
                <a16:creationId xmlns:a16="http://schemas.microsoft.com/office/drawing/2014/main" id="{D01794D6-336A-C836-1E74-92ECFCD0A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92525"/>
            <a:ext cx="149066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3">
            <a:extLst>
              <a:ext uri="{FF2B5EF4-FFF2-40B4-BE49-F238E27FC236}">
                <a16:creationId xmlns:a16="http://schemas.microsoft.com/office/drawing/2014/main" id="{1BB78CD2-B210-AEF8-C08C-30DC1563E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3795713"/>
            <a:ext cx="2809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6B2F19AF-EA79-EE8B-1C2F-F11C34E834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9144000" cy="1828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Establish “There”</a:t>
            </a:r>
            <a:br>
              <a:rPr lang="en-US" altLang="ja-JP" dirty="0">
                <a:solidFill>
                  <a:srgbClr val="008000"/>
                </a:solidFill>
              </a:rPr>
            </a:br>
            <a:br>
              <a:rPr lang="en-US" altLang="ja-JP" dirty="0">
                <a:solidFill>
                  <a:srgbClr val="008000"/>
                </a:solidFill>
              </a:rPr>
            </a:br>
            <a:r>
              <a:rPr lang="en-US" altLang="ja-JP" sz="3200" dirty="0">
                <a:solidFill>
                  <a:srgbClr val="000000"/>
                </a:solidFill>
              </a:rPr>
              <a:t>Revenue </a:t>
            </a:r>
            <a:br>
              <a:rPr lang="en-US" altLang="ja-JP" sz="3200" dirty="0">
                <a:solidFill>
                  <a:srgbClr val="000000"/>
                </a:solidFill>
              </a:rPr>
            </a:br>
            <a:br>
              <a:rPr lang="en-US" altLang="ja-JP" sz="3200" dirty="0">
                <a:solidFill>
                  <a:srgbClr val="000000"/>
                </a:solidFill>
              </a:rPr>
            </a:br>
            <a:r>
              <a:rPr lang="en-US" altLang="ja-JP" sz="3200" dirty="0">
                <a:solidFill>
                  <a:srgbClr val="000000"/>
                </a:solidFill>
              </a:rPr>
              <a:t>Gross Margins</a:t>
            </a:r>
            <a:br>
              <a:rPr lang="en-US" altLang="ja-JP" sz="3200" dirty="0">
                <a:solidFill>
                  <a:srgbClr val="000000"/>
                </a:solidFill>
              </a:rPr>
            </a:br>
            <a:br>
              <a:rPr lang="en-US" altLang="ja-JP" sz="3200" dirty="0">
                <a:solidFill>
                  <a:srgbClr val="000000"/>
                </a:solidFill>
              </a:rPr>
            </a:br>
            <a:r>
              <a:rPr lang="en-US" altLang="ja-JP" sz="3200" dirty="0">
                <a:solidFill>
                  <a:srgbClr val="000000"/>
                </a:solidFill>
              </a:rPr>
              <a:t>People Map - Org Chart</a:t>
            </a:r>
            <a:endParaRPr lang="en-US" altLang="en-US" sz="3200" dirty="0">
              <a:solidFill>
                <a:srgbClr val="000000"/>
              </a:solidFill>
            </a:endParaRPr>
          </a:p>
        </p:txBody>
      </p:sp>
      <p:pic>
        <p:nvPicPr>
          <p:cNvPr id="140290" name="Picture 1" descr="HarvestLogo_LG.jpeg">
            <a:extLst>
              <a:ext uri="{FF2B5EF4-FFF2-40B4-BE49-F238E27FC236}">
                <a16:creationId xmlns:a16="http://schemas.microsoft.com/office/drawing/2014/main" id="{EF519688-1E77-E80D-1720-BAB76AD17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Box 3">
            <a:extLst>
              <a:ext uri="{FF2B5EF4-FFF2-40B4-BE49-F238E27FC236}">
                <a16:creationId xmlns:a16="http://schemas.microsoft.com/office/drawing/2014/main" id="{73EA1EFA-F44A-9711-80AE-3D3AD900E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The “Here” to “There” Premise Exercise </a:t>
            </a:r>
          </a:p>
        </p:txBody>
      </p:sp>
      <p:pic>
        <p:nvPicPr>
          <p:cNvPr id="140292" name="Picture 1">
            <a:extLst>
              <a:ext uri="{FF2B5EF4-FFF2-40B4-BE49-F238E27FC236}">
                <a16:creationId xmlns:a16="http://schemas.microsoft.com/office/drawing/2014/main" id="{A3948156-6DF4-1191-3774-9DDAA2714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06" y="4155282"/>
            <a:ext cx="2338387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AF6143B0-E23A-106B-B003-898FF5608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Establish “There”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sz="3200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Desired Performance in Key Metrics</a:t>
            </a:r>
          </a:p>
        </p:txBody>
      </p:sp>
      <p:pic>
        <p:nvPicPr>
          <p:cNvPr id="142338" name="Picture 1" descr="HarvestLogo_LG.jpeg">
            <a:extLst>
              <a:ext uri="{FF2B5EF4-FFF2-40B4-BE49-F238E27FC236}">
                <a16:creationId xmlns:a16="http://schemas.microsoft.com/office/drawing/2014/main" id="{EB9ECEE9-46D9-9630-1C54-6966D3520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Box 3">
            <a:extLst>
              <a:ext uri="{FF2B5EF4-FFF2-40B4-BE49-F238E27FC236}">
                <a16:creationId xmlns:a16="http://schemas.microsoft.com/office/drawing/2014/main" id="{040A8590-2AFB-AA68-1695-9CE85612F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The “Here” to “There” Premise</a:t>
            </a:r>
          </a:p>
        </p:txBody>
      </p:sp>
      <p:pic>
        <p:nvPicPr>
          <p:cNvPr id="142340" name="Picture 1">
            <a:extLst>
              <a:ext uri="{FF2B5EF4-FFF2-40B4-BE49-F238E27FC236}">
                <a16:creationId xmlns:a16="http://schemas.microsoft.com/office/drawing/2014/main" id="{D331EE9E-C801-E288-B4C4-4217C9C2E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3581400"/>
            <a:ext cx="3721100" cy="1914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5E1055C0-582F-0CCA-C9AC-4343969F66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9144000" cy="4191000"/>
          </a:xfrm>
        </p:spPr>
        <p:txBody>
          <a:bodyPr/>
          <a:lstStyle/>
          <a:p>
            <a:pPr algn="l" eaLnBrk="1" hangingPunct="1">
              <a:lnSpc>
                <a:spcPct val="50000"/>
              </a:lnSpc>
            </a:pPr>
            <a:r>
              <a:rPr lang="en-US" altLang="ja-JP" sz="2000" b="1" i="1" dirty="0">
                <a:solidFill>
                  <a:srgbClr val="008000"/>
                </a:solidFill>
              </a:rPr>
              <a:t>                                            </a:t>
            </a:r>
            <a:r>
              <a:rPr lang="en-US" altLang="ja-JP" sz="2000" dirty="0">
                <a:solidFill>
                  <a:srgbClr val="000000"/>
                </a:solidFill>
              </a:rPr>
              <a:t>       Revenue</a:t>
            </a: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       Gross Margin</a:t>
            </a: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       Net Profit</a:t>
            </a:r>
            <a:br>
              <a:rPr lang="en-US" altLang="ja-JP" sz="2000" b="1" i="1" dirty="0">
                <a:solidFill>
                  <a:srgbClr val="008000"/>
                </a:solidFill>
              </a:rPr>
            </a:br>
            <a:br>
              <a:rPr lang="en-US" altLang="ja-JP" sz="2000" b="1" i="1" dirty="0">
                <a:solidFill>
                  <a:srgbClr val="008000"/>
                </a:solidFill>
              </a:rPr>
            </a:br>
            <a:br>
              <a:rPr lang="en-US" altLang="ja-JP" sz="2000" b="1" i="1" dirty="0">
                <a:solidFill>
                  <a:srgbClr val="008000"/>
                </a:solidFill>
              </a:rPr>
            </a:br>
            <a:r>
              <a:rPr lang="en-US" altLang="ja-JP" sz="2000" b="1" i="1" dirty="0">
                <a:solidFill>
                  <a:srgbClr val="008000"/>
                </a:solidFill>
              </a:rPr>
              <a:t>                                            </a:t>
            </a:r>
            <a:r>
              <a:rPr lang="en-US" altLang="ja-JP" sz="2000" dirty="0">
                <a:solidFill>
                  <a:srgbClr val="000000"/>
                </a:solidFill>
              </a:rPr>
              <a:t>       </a:t>
            </a:r>
            <a:r>
              <a:rPr lang="en-US" altLang="ja-JP" sz="2000" dirty="0">
                <a:solidFill>
                  <a:schemeClr val="accent1"/>
                </a:solidFill>
              </a:rPr>
              <a:t>Safety</a:t>
            </a:r>
            <a:br>
              <a:rPr lang="en-US" altLang="ja-JP" sz="2000" dirty="0">
                <a:solidFill>
                  <a:schemeClr val="accent1"/>
                </a:solidFill>
              </a:rPr>
            </a:br>
            <a:r>
              <a:rPr lang="en-US" altLang="ja-JP" sz="2000" dirty="0">
                <a:solidFill>
                  <a:schemeClr val="accent1"/>
                </a:solidFill>
              </a:rPr>
              <a:t> </a:t>
            </a:r>
            <a:br>
              <a:rPr lang="en-US" altLang="ja-JP" sz="2000" dirty="0">
                <a:solidFill>
                  <a:schemeClr val="accent1"/>
                </a:solidFill>
              </a:rPr>
            </a:br>
            <a:br>
              <a:rPr lang="en-US" altLang="ja-JP" sz="2000" dirty="0">
                <a:solidFill>
                  <a:schemeClr val="accent1"/>
                </a:solidFill>
              </a:rPr>
            </a:br>
            <a:r>
              <a:rPr lang="en-US" altLang="ja-JP" sz="2000" dirty="0">
                <a:solidFill>
                  <a:schemeClr val="accent1"/>
                </a:solidFill>
              </a:rPr>
              <a:t>                                                   Customer Retention</a:t>
            </a:r>
            <a:br>
              <a:rPr lang="en-US" altLang="ja-JP" sz="2000" dirty="0">
                <a:solidFill>
                  <a:schemeClr val="accent1"/>
                </a:solidFill>
              </a:rPr>
            </a:br>
            <a:br>
              <a:rPr lang="en-US" altLang="ja-JP" sz="2000" dirty="0">
                <a:solidFill>
                  <a:schemeClr val="accent1"/>
                </a:solidFill>
              </a:rPr>
            </a:br>
            <a:br>
              <a:rPr lang="en-US" altLang="ja-JP" sz="2000" dirty="0">
                <a:solidFill>
                  <a:schemeClr val="accent1"/>
                </a:solidFill>
              </a:rPr>
            </a:br>
            <a:r>
              <a:rPr lang="en-US" altLang="ja-JP" sz="2000" dirty="0">
                <a:solidFill>
                  <a:schemeClr val="accent1"/>
                </a:solidFill>
              </a:rPr>
              <a:t>                                                   Customer Penetration</a:t>
            </a:r>
            <a:br>
              <a:rPr lang="en-US" altLang="ja-JP" sz="2000" dirty="0">
                <a:solidFill>
                  <a:schemeClr val="accent1"/>
                </a:solidFill>
              </a:rPr>
            </a:br>
            <a:br>
              <a:rPr lang="en-US" altLang="ja-JP" sz="2000" b="1" i="1" dirty="0">
                <a:solidFill>
                  <a:srgbClr val="008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       Key Employee Retention</a:t>
            </a: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       Internal Quality Standards</a:t>
            </a: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br>
              <a:rPr lang="en-US" altLang="ja-JP" sz="2000" dirty="0">
                <a:solidFill>
                  <a:srgbClr val="000000"/>
                </a:solidFill>
              </a:rPr>
            </a:br>
            <a:r>
              <a:rPr lang="en-US" altLang="ja-JP" sz="2000" dirty="0">
                <a:solidFill>
                  <a:srgbClr val="000000"/>
                </a:solidFill>
              </a:rPr>
              <a:t>                                                   Accounts Receivable</a:t>
            </a:r>
            <a:endParaRPr lang="en-US" altLang="en-US" sz="2000" dirty="0">
              <a:solidFill>
                <a:srgbClr val="000000"/>
              </a:solidFill>
            </a:endParaRPr>
          </a:p>
        </p:txBody>
      </p:sp>
      <p:pic>
        <p:nvPicPr>
          <p:cNvPr id="144386" name="Picture 1" descr="HarvestLogo_LG.jpeg">
            <a:extLst>
              <a:ext uri="{FF2B5EF4-FFF2-40B4-BE49-F238E27FC236}">
                <a16:creationId xmlns:a16="http://schemas.microsoft.com/office/drawing/2014/main" id="{DFF865F0-5135-EE43-5185-E84B4780B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Box 3">
            <a:extLst>
              <a:ext uri="{FF2B5EF4-FFF2-40B4-BE49-F238E27FC236}">
                <a16:creationId xmlns:a16="http://schemas.microsoft.com/office/drawing/2014/main" id="{D8419ED1-AF48-CDE1-8C95-6D7DDF998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The “Here” to “There” Premise Exercise </a:t>
            </a:r>
          </a:p>
        </p:txBody>
      </p:sp>
      <p:sp>
        <p:nvSpPr>
          <p:cNvPr id="144388" name="TextBox 1">
            <a:extLst>
              <a:ext uri="{FF2B5EF4-FFF2-40B4-BE49-F238E27FC236}">
                <a16:creationId xmlns:a16="http://schemas.microsoft.com/office/drawing/2014/main" id="{D1103C8D-AC48-17E0-B13E-D0E4097BF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8000"/>
                </a:solidFill>
              </a:rPr>
              <a:t>Establish “There”</a:t>
            </a:r>
            <a:r>
              <a:rPr lang="en-US" altLang="ja-JP" sz="4400" b="1" i="1" dirty="0">
                <a:solidFill>
                  <a:srgbClr val="008000"/>
                </a:solidFill>
              </a:rPr>
              <a:t> </a:t>
            </a:r>
            <a:r>
              <a:rPr lang="en-US" altLang="ja-JP" sz="4400" dirty="0">
                <a:solidFill>
                  <a:srgbClr val="008000"/>
                </a:solidFill>
              </a:rPr>
              <a:t>Key Metric Goals</a:t>
            </a:r>
            <a:endParaRPr lang="en-US" altLang="en-US" sz="4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596FD7D2-0944-F8E0-7725-9387838C70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7938" y="1219200"/>
            <a:ext cx="9159876" cy="3429000"/>
          </a:xfrm>
        </p:spPr>
        <p:txBody>
          <a:bodyPr/>
          <a:lstStyle/>
          <a:p>
            <a:pPr algn="l" eaLnBrk="1" hangingPunct="1">
              <a:lnSpc>
                <a:spcPct val="50000"/>
              </a:lnSpc>
            </a:pPr>
            <a:r>
              <a:rPr lang="en-US" altLang="en-US" sz="2800" b="1" i="1" dirty="0">
                <a:solidFill>
                  <a:srgbClr val="008000"/>
                </a:solidFill>
              </a:rPr>
              <a:t>          </a:t>
            </a:r>
            <a:r>
              <a:rPr lang="en-US" altLang="en-US" sz="2800" dirty="0">
                <a:solidFill>
                  <a:srgbClr val="000000"/>
                </a:solidFill>
              </a:rPr>
              <a:t>“</a:t>
            </a:r>
            <a:r>
              <a:rPr lang="en-US" altLang="ja-JP" sz="3200" dirty="0">
                <a:solidFill>
                  <a:srgbClr val="000000"/>
                </a:solidFill>
              </a:rPr>
              <a:t>Here</a:t>
            </a:r>
            <a:r>
              <a:rPr lang="en-US" altLang="en-US" sz="3200" dirty="0">
                <a:solidFill>
                  <a:srgbClr val="000000"/>
                </a:solidFill>
              </a:rPr>
              <a:t>”</a:t>
            </a:r>
            <a:r>
              <a:rPr lang="en-US" altLang="ja-JP" sz="3200" dirty="0">
                <a:solidFill>
                  <a:srgbClr val="000000"/>
                </a:solidFill>
              </a:rPr>
              <a:t> ------- Key Metrics ------- </a:t>
            </a:r>
            <a:r>
              <a:rPr lang="en-US" altLang="en-US" sz="3200" dirty="0">
                <a:solidFill>
                  <a:srgbClr val="000000"/>
                </a:solidFill>
              </a:rPr>
              <a:t>“</a:t>
            </a:r>
            <a:r>
              <a:rPr lang="en-US" altLang="ja-JP" sz="3200" dirty="0">
                <a:solidFill>
                  <a:srgbClr val="000000"/>
                </a:solidFill>
              </a:rPr>
              <a:t>There</a:t>
            </a:r>
            <a:r>
              <a:rPr lang="en-US" altLang="en-US" sz="3200" dirty="0">
                <a:solidFill>
                  <a:srgbClr val="000000"/>
                </a:solidFill>
              </a:rPr>
              <a:t>”</a:t>
            </a:r>
            <a:br>
              <a:rPr lang="en-US" altLang="ja-JP" sz="3200" dirty="0">
                <a:solidFill>
                  <a:srgbClr val="000000"/>
                </a:solidFill>
              </a:rPr>
            </a:br>
            <a:br>
              <a:rPr lang="en-US" altLang="ja-JP" sz="32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           </a:t>
            </a:r>
            <a:r>
              <a:rPr lang="en-US" altLang="ja-JP" sz="2800" dirty="0">
                <a:solidFill>
                  <a:srgbClr val="008000"/>
                </a:solidFill>
              </a:rPr>
              <a:t>Revenue</a:t>
            </a:r>
            <a:r>
              <a:rPr lang="en-US" altLang="ja-JP" sz="2800" dirty="0">
                <a:solidFill>
                  <a:srgbClr val="000000"/>
                </a:solidFill>
              </a:rPr>
              <a:t>                                        </a:t>
            </a:r>
            <a:r>
              <a:rPr lang="en-US" altLang="ja-JP" sz="2800" dirty="0">
                <a:solidFill>
                  <a:srgbClr val="008000"/>
                </a:solidFill>
              </a:rPr>
              <a:t>Revenue</a:t>
            </a:r>
            <a:br>
              <a:rPr lang="en-US" altLang="ja-JP" sz="2800" dirty="0">
                <a:solidFill>
                  <a:srgbClr val="008000"/>
                </a:solidFill>
              </a:rPr>
            </a:br>
            <a:r>
              <a:rPr lang="en-US" altLang="ja-JP" sz="2800" dirty="0">
                <a:solidFill>
                  <a:srgbClr val="008000"/>
                </a:solidFill>
              </a:rPr>
              <a:t>                                                                                 </a:t>
            </a:r>
            <a:br>
              <a:rPr lang="en-US" altLang="ja-JP" sz="2800" dirty="0">
                <a:solidFill>
                  <a:srgbClr val="008000"/>
                </a:solidFill>
              </a:rPr>
            </a:br>
            <a:r>
              <a:rPr lang="en-US" altLang="ja-JP" sz="2800" dirty="0">
                <a:solidFill>
                  <a:srgbClr val="008000"/>
                </a:solidFill>
              </a:rPr>
              <a:t>               </a:t>
            </a:r>
            <a:br>
              <a:rPr lang="en-US" altLang="ja-JP" sz="2800" dirty="0">
                <a:solidFill>
                  <a:srgbClr val="008000"/>
                </a:solidFill>
              </a:rPr>
            </a:br>
            <a:r>
              <a:rPr lang="en-US" altLang="ja-JP" sz="2800" dirty="0">
                <a:solidFill>
                  <a:srgbClr val="008000"/>
                </a:solidFill>
              </a:rPr>
              <a:t>           Gross Margin                          Gross Margin</a:t>
            </a:r>
            <a:br>
              <a:rPr lang="en-US" altLang="ja-JP" sz="2800" dirty="0">
                <a:solidFill>
                  <a:srgbClr val="008000"/>
                </a:solidFill>
              </a:rPr>
            </a:br>
            <a:br>
              <a:rPr lang="en-US" altLang="ja-JP" sz="2800" dirty="0">
                <a:solidFill>
                  <a:srgbClr val="008000"/>
                </a:solidFill>
              </a:rPr>
            </a:br>
            <a:br>
              <a:rPr lang="en-US" altLang="ja-JP" sz="2800" dirty="0">
                <a:solidFill>
                  <a:srgbClr val="008000"/>
                </a:solidFill>
              </a:rPr>
            </a:br>
            <a:r>
              <a:rPr lang="en-US" altLang="ja-JP" sz="2800" dirty="0">
                <a:solidFill>
                  <a:srgbClr val="008000"/>
                </a:solidFill>
              </a:rPr>
              <a:t>           People Map                               People Map</a:t>
            </a:r>
            <a:br>
              <a:rPr lang="en-US" altLang="ja-JP" sz="2800" b="1" i="1" dirty="0">
                <a:solidFill>
                  <a:srgbClr val="008000"/>
                </a:solidFill>
              </a:rPr>
            </a:br>
            <a:r>
              <a:rPr lang="en-US" altLang="ja-JP" sz="2800" b="1" i="1" dirty="0">
                <a:solidFill>
                  <a:srgbClr val="008000"/>
                </a:solidFill>
              </a:rPr>
              <a:t>   </a:t>
            </a:r>
            <a:br>
              <a:rPr lang="en-US" altLang="ja-JP" sz="2800" b="1" i="1" dirty="0">
                <a:solidFill>
                  <a:srgbClr val="008000"/>
                </a:solidFill>
              </a:rPr>
            </a:br>
            <a:r>
              <a:rPr lang="en-US" altLang="ja-JP" sz="2800" b="1" i="1" dirty="0">
                <a:solidFill>
                  <a:srgbClr val="008000"/>
                </a:solidFill>
              </a:rPr>
              <a:t> </a:t>
            </a:r>
            <a:br>
              <a:rPr lang="en-US" altLang="ja-JP" sz="2800" b="1" i="1" dirty="0">
                <a:solidFill>
                  <a:srgbClr val="008000"/>
                </a:solidFill>
              </a:rPr>
            </a:br>
            <a:r>
              <a:rPr lang="en-US" altLang="ja-JP" sz="2800" b="1" i="1" dirty="0">
                <a:solidFill>
                  <a:srgbClr val="008000"/>
                </a:solidFill>
              </a:rPr>
              <a:t>           </a:t>
            </a:r>
            <a:r>
              <a:rPr lang="en-US" altLang="ja-JP" sz="2800" dirty="0">
                <a:solidFill>
                  <a:srgbClr val="000000"/>
                </a:solidFill>
              </a:rPr>
              <a:t>Key Metrics                                Key Metrics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146434" name="Picture 1" descr="HarvestLogo_LG.jpeg">
            <a:extLst>
              <a:ext uri="{FF2B5EF4-FFF2-40B4-BE49-F238E27FC236}">
                <a16:creationId xmlns:a16="http://schemas.microsoft.com/office/drawing/2014/main" id="{03A0D8FB-C2DC-AE71-54F5-991C481D0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Box 3">
            <a:extLst>
              <a:ext uri="{FF2B5EF4-FFF2-40B4-BE49-F238E27FC236}">
                <a16:creationId xmlns:a16="http://schemas.microsoft.com/office/drawing/2014/main" id="{86B881EF-3465-0D21-D22D-9F5225F21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The “Here” to “There” Premise</a:t>
            </a:r>
          </a:p>
        </p:txBody>
      </p:sp>
      <p:pic>
        <p:nvPicPr>
          <p:cNvPr id="146436" name="Picture 2">
            <a:extLst>
              <a:ext uri="{FF2B5EF4-FFF2-40B4-BE49-F238E27FC236}">
                <a16:creationId xmlns:a16="http://schemas.microsoft.com/office/drawing/2014/main" id="{5923956A-2F05-5230-15BD-9F4B61A13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2635250" cy="17543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B546567-5B76-3D9F-4CE2-FE5EA174DB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00200"/>
            <a:ext cx="9144000" cy="38862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8000"/>
                </a:solidFill>
              </a:rPr>
              <a:t>Harvesters’ Hope for Today</a:t>
            </a:r>
            <a:br>
              <a:rPr lang="en-US" altLang="en-US" sz="2800" dirty="0">
                <a:solidFill>
                  <a:srgbClr val="00B050"/>
                </a:solidFill>
              </a:rPr>
            </a:br>
            <a:br>
              <a:rPr lang="en-US" altLang="en-US" sz="28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Affirmation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Learn and Try Something New 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  Build Framework of a Plan</a:t>
            </a:r>
          </a:p>
        </p:txBody>
      </p:sp>
      <p:pic>
        <p:nvPicPr>
          <p:cNvPr id="25602" name="Picture 1" descr="HarvestLogo_LG.jpeg">
            <a:extLst>
              <a:ext uri="{FF2B5EF4-FFF2-40B4-BE49-F238E27FC236}">
                <a16:creationId xmlns:a16="http://schemas.microsoft.com/office/drawing/2014/main" id="{EE018475-C8D1-C761-53AB-26AFCF7B5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>
            <a:extLst>
              <a:ext uri="{FF2B5EF4-FFF2-40B4-BE49-F238E27FC236}">
                <a16:creationId xmlns:a16="http://schemas.microsoft.com/office/drawing/2014/main" id="{9BD34048-864E-3F49-D584-5EAF5606C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Plan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DED8FB6E-5E0F-F833-E16C-71EC8273CC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524000"/>
            <a:ext cx="91440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Three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The “Here” to “There” Premise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600" dirty="0">
                <a:solidFill>
                  <a:schemeClr val="accent1"/>
                </a:solidFill>
              </a:rPr>
              <a:t>Thoughts – Questions - Comments</a:t>
            </a:r>
            <a:br>
              <a:rPr lang="en-US" altLang="en-US" sz="32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endParaRPr lang="en-US" altLang="en-US" sz="3600" dirty="0">
              <a:solidFill>
                <a:srgbClr val="000000"/>
              </a:solidFill>
            </a:endParaRPr>
          </a:p>
        </p:txBody>
      </p:sp>
      <p:pic>
        <p:nvPicPr>
          <p:cNvPr id="125954" name="Picture 1" descr="HarvestLogo_LG.jpeg">
            <a:extLst>
              <a:ext uri="{FF2B5EF4-FFF2-40B4-BE49-F238E27FC236}">
                <a16:creationId xmlns:a16="http://schemas.microsoft.com/office/drawing/2014/main" id="{03800AD9-CA9A-3DE9-A5BC-46D51E78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B9AC3-B9DB-9896-DCA2-39250089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30575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0027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:a16="http://schemas.microsoft.com/office/drawing/2014/main" id="{1BCFE0D2-7888-7AB2-3616-4821B4E627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05000"/>
            <a:ext cx="9144000" cy="1447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Four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Key Elements of a Plan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6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8482" name="Picture 1" descr="HarvestLogo_LG.jpeg">
            <a:extLst>
              <a:ext uri="{FF2B5EF4-FFF2-40B4-BE49-F238E27FC236}">
                <a16:creationId xmlns:a16="http://schemas.microsoft.com/office/drawing/2014/main" id="{0BCBCBE1-2E6C-A82A-71B3-99F26E8F5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C96EFCD-E39F-8931-20B0-AD0511FC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089275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164A04C3-FECE-8674-9FB6-F450FD7ED9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533525"/>
            <a:ext cx="9144000" cy="235267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Culture</a:t>
            </a:r>
            <a:br>
              <a:rPr lang="en-US" altLang="en-US" sz="3200" dirty="0">
                <a:solidFill>
                  <a:srgbClr val="000000"/>
                </a:solidFill>
              </a:rPr>
            </a:b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000" dirty="0">
                <a:solidFill>
                  <a:srgbClr val="000000"/>
                </a:solidFill>
              </a:rPr>
              <a:t>Vision – Mission – Core Values – Success Behaviors</a:t>
            </a:r>
          </a:p>
        </p:txBody>
      </p:sp>
      <p:pic>
        <p:nvPicPr>
          <p:cNvPr id="150530" name="Picture 1" descr="HarvestLogo_LG.jpeg">
            <a:extLst>
              <a:ext uri="{FF2B5EF4-FFF2-40B4-BE49-F238E27FC236}">
                <a16:creationId xmlns:a16="http://schemas.microsoft.com/office/drawing/2014/main" id="{969D0C3A-50AF-CB1D-4A95-68E983048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TextBox 3">
            <a:extLst>
              <a:ext uri="{FF2B5EF4-FFF2-40B4-BE49-F238E27FC236}">
                <a16:creationId xmlns:a16="http://schemas.microsoft.com/office/drawing/2014/main" id="{5D7D80EA-4C7D-E793-60BD-41F23E2CD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50532" name="Picture 1">
            <a:extLst>
              <a:ext uri="{FF2B5EF4-FFF2-40B4-BE49-F238E27FC236}">
                <a16:creationId xmlns:a16="http://schemas.microsoft.com/office/drawing/2014/main" id="{020531D1-E199-FB42-712C-E14DEF872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114800"/>
            <a:ext cx="37719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0A968BFD-1677-FA8A-64A0-9027589555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9050" y="1828800"/>
            <a:ext cx="9144000" cy="1219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Marketing – Sales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52578" name="Picture 1" descr="HarvestLogo_LG.jpeg">
            <a:extLst>
              <a:ext uri="{FF2B5EF4-FFF2-40B4-BE49-F238E27FC236}">
                <a16:creationId xmlns:a16="http://schemas.microsoft.com/office/drawing/2014/main" id="{D7B4B0C8-A8EA-EDA4-7BD2-32E2C0FD1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Box 3">
            <a:extLst>
              <a:ext uri="{FF2B5EF4-FFF2-40B4-BE49-F238E27FC236}">
                <a16:creationId xmlns:a16="http://schemas.microsoft.com/office/drawing/2014/main" id="{3A98514B-7B6E-98DE-F27C-5CEC95E7D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52580" name="Picture 1">
            <a:extLst>
              <a:ext uri="{FF2B5EF4-FFF2-40B4-BE49-F238E27FC236}">
                <a16:creationId xmlns:a16="http://schemas.microsoft.com/office/drawing/2014/main" id="{D472E7AD-31FB-123C-24C9-A08086285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214688"/>
            <a:ext cx="310515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>
            <a:extLst>
              <a:ext uri="{FF2B5EF4-FFF2-40B4-BE49-F238E27FC236}">
                <a16:creationId xmlns:a16="http://schemas.microsoft.com/office/drawing/2014/main" id="{8C77117A-6C16-6087-A7D6-9339603DA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584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Customers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54626" name="Picture 1" descr="HarvestLogo_LG.jpeg">
            <a:extLst>
              <a:ext uri="{FF2B5EF4-FFF2-40B4-BE49-F238E27FC236}">
                <a16:creationId xmlns:a16="http://schemas.microsoft.com/office/drawing/2014/main" id="{E2BF1247-B1FF-54EB-C587-30D87669D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Box 3">
            <a:extLst>
              <a:ext uri="{FF2B5EF4-FFF2-40B4-BE49-F238E27FC236}">
                <a16:creationId xmlns:a16="http://schemas.microsoft.com/office/drawing/2014/main" id="{76B7642E-FE63-C58C-1F89-55A530C08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54628" name="Picture 2">
            <a:extLst>
              <a:ext uri="{FF2B5EF4-FFF2-40B4-BE49-F238E27FC236}">
                <a16:creationId xmlns:a16="http://schemas.microsoft.com/office/drawing/2014/main" id="{055DD6DB-090C-F62B-E911-E89F02749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3048000"/>
            <a:ext cx="2543175" cy="1790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>
            <a:extLst>
              <a:ext uri="{FF2B5EF4-FFF2-40B4-BE49-F238E27FC236}">
                <a16:creationId xmlns:a16="http://schemas.microsoft.com/office/drawing/2014/main" id="{15C96369-CF8E-B707-805C-1440ABE65B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People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56674" name="Picture 1" descr="HarvestLogo_LG.jpeg">
            <a:extLst>
              <a:ext uri="{FF2B5EF4-FFF2-40B4-BE49-F238E27FC236}">
                <a16:creationId xmlns:a16="http://schemas.microsoft.com/office/drawing/2014/main" id="{5DEEB86B-6A09-34E5-65AB-CCAAFDCC5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TextBox 3">
            <a:extLst>
              <a:ext uri="{FF2B5EF4-FFF2-40B4-BE49-F238E27FC236}">
                <a16:creationId xmlns:a16="http://schemas.microsoft.com/office/drawing/2014/main" id="{44063FE0-16A9-9A4A-4CB4-D8AF67711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56676" name="Picture 2">
            <a:extLst>
              <a:ext uri="{FF2B5EF4-FFF2-40B4-BE49-F238E27FC236}">
                <a16:creationId xmlns:a16="http://schemas.microsoft.com/office/drawing/2014/main" id="{A9AEBB79-9FB8-F891-286C-01564ED1D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2628900" cy="174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7" name="Picture 3">
            <a:extLst>
              <a:ext uri="{FF2B5EF4-FFF2-40B4-BE49-F238E27FC236}">
                <a16:creationId xmlns:a16="http://schemas.microsoft.com/office/drawing/2014/main" id="{BEC3C750-EE00-1DBE-175F-05688B023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124200"/>
            <a:ext cx="190500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8" name="Picture 1">
            <a:extLst>
              <a:ext uri="{FF2B5EF4-FFF2-40B4-BE49-F238E27FC236}">
                <a16:creationId xmlns:a16="http://schemas.microsoft.com/office/drawing/2014/main" id="{A2032496-28B2-B479-F5C4-047EF60C7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90800"/>
            <a:ext cx="2895600" cy="1581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2FB0C64B-B234-F1F2-B380-9528BDD13A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Financials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58722" name="Picture 1" descr="HarvestLogo_LG.jpeg">
            <a:extLst>
              <a:ext uri="{FF2B5EF4-FFF2-40B4-BE49-F238E27FC236}">
                <a16:creationId xmlns:a16="http://schemas.microsoft.com/office/drawing/2014/main" id="{FAB54AAC-BCEF-AFBE-8138-C894E26BE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Box 3">
            <a:extLst>
              <a:ext uri="{FF2B5EF4-FFF2-40B4-BE49-F238E27FC236}">
                <a16:creationId xmlns:a16="http://schemas.microsoft.com/office/drawing/2014/main" id="{7AD411B3-C4B4-5995-7934-113193558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58724" name="Picture 1">
            <a:extLst>
              <a:ext uri="{FF2B5EF4-FFF2-40B4-BE49-F238E27FC236}">
                <a16:creationId xmlns:a16="http://schemas.microsoft.com/office/drawing/2014/main" id="{97B88F85-4A60-98FF-3B4A-1252D7761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124200"/>
            <a:ext cx="2619375" cy="174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>
            <a:extLst>
              <a:ext uri="{FF2B5EF4-FFF2-40B4-BE49-F238E27FC236}">
                <a16:creationId xmlns:a16="http://schemas.microsoft.com/office/drawing/2014/main" id="{360B5A3A-E0EB-85DE-5346-5CBB5E9292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Operations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60770" name="Picture 1" descr="HarvestLogo_LG.jpeg">
            <a:extLst>
              <a:ext uri="{FF2B5EF4-FFF2-40B4-BE49-F238E27FC236}">
                <a16:creationId xmlns:a16="http://schemas.microsoft.com/office/drawing/2014/main" id="{3C65A478-8081-E922-E272-150EE1110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extBox 3">
            <a:extLst>
              <a:ext uri="{FF2B5EF4-FFF2-40B4-BE49-F238E27FC236}">
                <a16:creationId xmlns:a16="http://schemas.microsoft.com/office/drawing/2014/main" id="{37F35D79-E678-BE81-9B89-170013C0E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60772" name="Picture 1">
            <a:extLst>
              <a:ext uri="{FF2B5EF4-FFF2-40B4-BE49-F238E27FC236}">
                <a16:creationId xmlns:a16="http://schemas.microsoft.com/office/drawing/2014/main" id="{DAD2C312-BD6B-8639-C732-A9B900EC4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200400"/>
            <a:ext cx="2762250" cy="1657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15D57BB1-DD5B-9226-6F3A-CF40856E9C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Trends – Environmental Scan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62818" name="Picture 1" descr="HarvestLogo_LG.jpeg">
            <a:extLst>
              <a:ext uri="{FF2B5EF4-FFF2-40B4-BE49-F238E27FC236}">
                <a16:creationId xmlns:a16="http://schemas.microsoft.com/office/drawing/2014/main" id="{F6040D89-1A15-D616-D092-52B00EF01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Box 3">
            <a:extLst>
              <a:ext uri="{FF2B5EF4-FFF2-40B4-BE49-F238E27FC236}">
                <a16:creationId xmlns:a16="http://schemas.microsoft.com/office/drawing/2014/main" id="{DF76022C-31E3-7179-CA8C-B2F599E55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62820" name="Picture 1">
            <a:extLst>
              <a:ext uri="{FF2B5EF4-FFF2-40B4-BE49-F238E27FC236}">
                <a16:creationId xmlns:a16="http://schemas.microsoft.com/office/drawing/2014/main" id="{B6915036-FD14-CD60-AF47-CB364DA2F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66605"/>
            <a:ext cx="2286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>
            <a:extLst>
              <a:ext uri="{FF2B5EF4-FFF2-40B4-BE49-F238E27FC236}">
                <a16:creationId xmlns:a16="http://schemas.microsoft.com/office/drawing/2014/main" id="{AD28A5B3-678B-297F-4828-B41EC366AA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SWOTT! Yourselves </a:t>
            </a:r>
            <a:r>
              <a:rPr lang="en-US" altLang="en-US" sz="3200" dirty="0">
                <a:solidFill>
                  <a:srgbClr val="008000"/>
                </a:solidFill>
              </a:rPr>
              <a:t>&amp; </a:t>
            </a:r>
            <a:r>
              <a:rPr lang="en-US" altLang="en-US" dirty="0">
                <a:solidFill>
                  <a:srgbClr val="008000"/>
                </a:solidFill>
              </a:rPr>
              <a:t>Competitors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64866" name="Picture 1" descr="HarvestLogo_LG.jpeg">
            <a:extLst>
              <a:ext uri="{FF2B5EF4-FFF2-40B4-BE49-F238E27FC236}">
                <a16:creationId xmlns:a16="http://schemas.microsoft.com/office/drawing/2014/main" id="{C96986F8-4F94-A2C5-E494-6B818A4AC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Box 3">
            <a:extLst>
              <a:ext uri="{FF2B5EF4-FFF2-40B4-BE49-F238E27FC236}">
                <a16:creationId xmlns:a16="http://schemas.microsoft.com/office/drawing/2014/main" id="{47FAD751-C227-35B2-2E2D-474D1DDA9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64868" name="Picture 1">
            <a:extLst>
              <a:ext uri="{FF2B5EF4-FFF2-40B4-BE49-F238E27FC236}">
                <a16:creationId xmlns:a16="http://schemas.microsoft.com/office/drawing/2014/main" id="{F1FCFF01-3AC9-3FE3-F3DF-EE1014699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971800"/>
            <a:ext cx="23558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DE4CF23E-3119-B75E-1627-AA981CC2BE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8000"/>
                </a:solidFill>
                <a:latin typeface="+mn-lt"/>
              </a:rPr>
              <a:t>Why Plan?</a:t>
            </a:r>
            <a:endParaRPr lang="en-US" altLang="en-US" i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7650" name="Picture 1" descr="HarvestLogo_LG.jpeg">
            <a:extLst>
              <a:ext uri="{FF2B5EF4-FFF2-40B4-BE49-F238E27FC236}">
                <a16:creationId xmlns:a16="http://schemas.microsoft.com/office/drawing/2014/main" id="{25257AF4-FD1F-EE98-0B36-628120B3D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>
            <a:extLst>
              <a:ext uri="{FF2B5EF4-FFF2-40B4-BE49-F238E27FC236}">
                <a16:creationId xmlns:a16="http://schemas.microsoft.com/office/drawing/2014/main" id="{5508E63F-9F26-D53A-CC95-ED03003AF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</a:rPr>
              <a:t>How to Build a Plan</a:t>
            </a:r>
            <a:endParaRPr lang="en-US" altLang="en-US" sz="2400" dirty="0"/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5F9E857D-65EE-132F-80BE-985387E85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06" y="3254993"/>
            <a:ext cx="3252788" cy="17106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>
            <a:extLst>
              <a:ext uri="{FF2B5EF4-FFF2-40B4-BE49-F238E27FC236}">
                <a16:creationId xmlns:a16="http://schemas.microsoft.com/office/drawing/2014/main" id="{8AEEC62A-C116-42C3-DB68-382B5CE04B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Technology - Innovation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66914" name="Picture 1" descr="HarvestLogo_LG.jpeg">
            <a:extLst>
              <a:ext uri="{FF2B5EF4-FFF2-40B4-BE49-F238E27FC236}">
                <a16:creationId xmlns:a16="http://schemas.microsoft.com/office/drawing/2014/main" id="{CACDB4C5-C646-4A54-BD2A-16B15FEB9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Box 3">
            <a:extLst>
              <a:ext uri="{FF2B5EF4-FFF2-40B4-BE49-F238E27FC236}">
                <a16:creationId xmlns:a16="http://schemas.microsoft.com/office/drawing/2014/main" id="{23343D78-92E7-0D9E-AC3A-93796332A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66916" name="Picture 1">
            <a:extLst>
              <a:ext uri="{FF2B5EF4-FFF2-40B4-BE49-F238E27FC236}">
                <a16:creationId xmlns:a16="http://schemas.microsoft.com/office/drawing/2014/main" id="{F2577D09-8197-30A2-59A4-C9236C122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4114800" cy="27606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id="{B1B17B4C-9E1A-469E-C260-FFD4AB4A6D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14400" y="2362200"/>
            <a:ext cx="109728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Best Practices-Programs-Processes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68962" name="Picture 1" descr="HarvestLogo_LG.jpeg">
            <a:extLst>
              <a:ext uri="{FF2B5EF4-FFF2-40B4-BE49-F238E27FC236}">
                <a16:creationId xmlns:a16="http://schemas.microsoft.com/office/drawing/2014/main" id="{5BAD5D53-DC39-ED33-6E70-5D816C468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Box 3">
            <a:extLst>
              <a:ext uri="{FF2B5EF4-FFF2-40B4-BE49-F238E27FC236}">
                <a16:creationId xmlns:a16="http://schemas.microsoft.com/office/drawing/2014/main" id="{B8D8EA35-9165-D193-5F66-1DA8F3C09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68964" name="Picture 1">
            <a:extLst>
              <a:ext uri="{FF2B5EF4-FFF2-40B4-BE49-F238E27FC236}">
                <a16:creationId xmlns:a16="http://schemas.microsoft.com/office/drawing/2014/main" id="{96FDC08A-5CB2-AE88-DB09-F5C5E3923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0"/>
            <a:ext cx="2743200" cy="1666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>
            <a:extLst>
              <a:ext uri="{FF2B5EF4-FFF2-40B4-BE49-F238E27FC236}">
                <a16:creationId xmlns:a16="http://schemas.microsoft.com/office/drawing/2014/main" id="{9D520813-D201-DA59-B42A-60CBA62A8E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525" y="2209800"/>
            <a:ext cx="9144000" cy="457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Lessons Learned: Brags/ Bloopers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71010" name="Picture 1" descr="HarvestLogo_LG.jpeg">
            <a:extLst>
              <a:ext uri="{FF2B5EF4-FFF2-40B4-BE49-F238E27FC236}">
                <a16:creationId xmlns:a16="http://schemas.microsoft.com/office/drawing/2014/main" id="{D4B85E11-5BBA-67E6-986A-F5CE9C7DB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TextBox 3">
            <a:extLst>
              <a:ext uri="{FF2B5EF4-FFF2-40B4-BE49-F238E27FC236}">
                <a16:creationId xmlns:a16="http://schemas.microsoft.com/office/drawing/2014/main" id="{D897DDFA-92FF-DCB3-ADE0-41F9A9353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71012" name="Picture 1">
            <a:extLst>
              <a:ext uri="{FF2B5EF4-FFF2-40B4-BE49-F238E27FC236}">
                <a16:creationId xmlns:a16="http://schemas.microsoft.com/office/drawing/2014/main" id="{121769C4-BBAE-D020-D9F3-7B4D6E370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3200400" cy="1831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>
            <a:extLst>
              <a:ext uri="{FF2B5EF4-FFF2-40B4-BE49-F238E27FC236}">
                <a16:creationId xmlns:a16="http://schemas.microsoft.com/office/drawing/2014/main" id="{E412A029-3143-5E80-D006-28FF556D57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9144000" cy="1295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Secondary:  Basic “To Do” Stuff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73058" name="Picture 1" descr="HarvestLogo_LG.jpeg">
            <a:extLst>
              <a:ext uri="{FF2B5EF4-FFF2-40B4-BE49-F238E27FC236}">
                <a16:creationId xmlns:a16="http://schemas.microsoft.com/office/drawing/2014/main" id="{3540EE60-3777-49BD-CA67-A93E929AB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extBox 3">
            <a:extLst>
              <a:ext uri="{FF2B5EF4-FFF2-40B4-BE49-F238E27FC236}">
                <a16:creationId xmlns:a16="http://schemas.microsoft.com/office/drawing/2014/main" id="{F8069AE2-0F6D-B34F-DC68-B224AB18C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Key Elements of a Plan</a:t>
            </a:r>
          </a:p>
        </p:txBody>
      </p:sp>
      <p:pic>
        <p:nvPicPr>
          <p:cNvPr id="173060" name="Picture 1">
            <a:extLst>
              <a:ext uri="{FF2B5EF4-FFF2-40B4-BE49-F238E27FC236}">
                <a16:creationId xmlns:a16="http://schemas.microsoft.com/office/drawing/2014/main" id="{7A129D3B-1E96-CF32-FD9B-90659F915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068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:a16="http://schemas.microsoft.com/office/drawing/2014/main" id="{1BCFE0D2-7888-7AB2-3616-4821B4E627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9144000" cy="2743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Four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Key Elements of a Plan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200" dirty="0">
                <a:solidFill>
                  <a:schemeClr val="accent1"/>
                </a:solidFill>
              </a:rPr>
              <a:t>Thoughts – Questions – Comments </a:t>
            </a: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sz="36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8482" name="Picture 1" descr="HarvestLogo_LG.jpeg">
            <a:extLst>
              <a:ext uri="{FF2B5EF4-FFF2-40B4-BE49-F238E27FC236}">
                <a16:creationId xmlns:a16="http://schemas.microsoft.com/office/drawing/2014/main" id="{0BCBCBE1-2E6C-A82A-71B3-99F26E8F5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C96EFCD-E39F-8931-20B0-AD0511FC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276600"/>
            <a:ext cx="20574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7693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>
            <a:extLst>
              <a:ext uri="{FF2B5EF4-FFF2-40B4-BE49-F238E27FC236}">
                <a16:creationId xmlns:a16="http://schemas.microsoft.com/office/drawing/2014/main" id="{B143DA29-22A3-8CFA-7E2C-EA34A79091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9144000" cy="2133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solidFill>
                  <a:schemeClr val="accent1"/>
                </a:solidFill>
              </a:rPr>
              <a:t>Step Five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Putting the Plan Together</a:t>
            </a:r>
            <a:br>
              <a:rPr lang="en-US" altLang="en-US" sz="3600" dirty="0">
                <a:solidFill>
                  <a:srgbClr val="008000"/>
                </a:solidFill>
              </a:rPr>
            </a:br>
            <a:br>
              <a:rPr lang="en-US" altLang="en-US" sz="3600" dirty="0">
                <a:solidFill>
                  <a:srgbClr val="008000"/>
                </a:solidFill>
              </a:rPr>
            </a:br>
            <a:endParaRPr lang="en-US" altLang="en-US" sz="3600" dirty="0">
              <a:solidFill>
                <a:srgbClr val="000000"/>
              </a:solidFill>
            </a:endParaRPr>
          </a:p>
        </p:txBody>
      </p:sp>
      <p:pic>
        <p:nvPicPr>
          <p:cNvPr id="175106" name="Picture 1" descr="HarvestLogo_LG.jpeg">
            <a:extLst>
              <a:ext uri="{FF2B5EF4-FFF2-40B4-BE49-F238E27FC236}">
                <a16:creationId xmlns:a16="http://schemas.microsoft.com/office/drawing/2014/main" id="{C42FF89E-86AB-4259-7435-AE5B773B1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E62E3-B461-9A95-F487-567F4298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048000"/>
            <a:ext cx="22098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>
            <a:extLst>
              <a:ext uri="{FF2B5EF4-FFF2-40B4-BE49-F238E27FC236}">
                <a16:creationId xmlns:a16="http://schemas.microsoft.com/office/drawing/2014/main" id="{9EC5B207-5C20-9336-5E2C-F710531E90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9144000" cy="1981200"/>
          </a:xfrm>
        </p:spPr>
        <p:txBody>
          <a:bodyPr/>
          <a:lstStyle/>
          <a:p>
            <a:pPr eaLnBrk="1" hangingPunct="1"/>
            <a:r>
              <a:rPr lang="en-US" altLang="en-US" sz="4000" i="1" dirty="0">
                <a:solidFill>
                  <a:srgbClr val="008000"/>
                </a:solidFill>
              </a:rPr>
              <a:t>“</a:t>
            </a:r>
            <a:r>
              <a:rPr lang="en-US" altLang="ja-JP" sz="4000" i="1" dirty="0">
                <a:solidFill>
                  <a:srgbClr val="008000"/>
                </a:solidFill>
              </a:rPr>
              <a:t>A goal without a plan is just a wish.</a:t>
            </a:r>
            <a:r>
              <a:rPr lang="en-US" altLang="en-US" sz="4000" i="1" dirty="0">
                <a:solidFill>
                  <a:srgbClr val="008000"/>
                </a:solidFill>
              </a:rPr>
              <a:t>”</a:t>
            </a:r>
            <a:br>
              <a:rPr lang="en-US" altLang="ja-JP" sz="2800" i="1" dirty="0">
                <a:solidFill>
                  <a:srgbClr val="000000"/>
                </a:solidFill>
              </a:rPr>
            </a:br>
            <a:br>
              <a:rPr lang="en-US" altLang="ja-JP" sz="2800" i="1" dirty="0">
                <a:solidFill>
                  <a:srgbClr val="000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Antoine de Saint - Exupéry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177154" name="Picture 1" descr="HarvestLogo_LG.jpeg">
            <a:extLst>
              <a:ext uri="{FF2B5EF4-FFF2-40B4-BE49-F238E27FC236}">
                <a16:creationId xmlns:a16="http://schemas.microsoft.com/office/drawing/2014/main" id="{AF42F613-B889-1A54-3E32-DA47D1E50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TextBox 3">
            <a:extLst>
              <a:ext uri="{FF2B5EF4-FFF2-40B4-BE49-F238E27FC236}">
                <a16:creationId xmlns:a16="http://schemas.microsoft.com/office/drawing/2014/main" id="{7E745963-C6AB-6D2E-BD52-43E19CCF3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mmm</a:t>
            </a:r>
          </a:p>
        </p:txBody>
      </p:sp>
      <p:pic>
        <p:nvPicPr>
          <p:cNvPr id="177156" name="Picture 1">
            <a:extLst>
              <a:ext uri="{FF2B5EF4-FFF2-40B4-BE49-F238E27FC236}">
                <a16:creationId xmlns:a16="http://schemas.microsoft.com/office/drawing/2014/main" id="{E4C7D46D-8B4E-8D0E-9124-11AA7BCF0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581400"/>
            <a:ext cx="2019300" cy="1897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>
            <a:extLst>
              <a:ext uri="{FF2B5EF4-FFF2-40B4-BE49-F238E27FC236}">
                <a16:creationId xmlns:a16="http://schemas.microsoft.com/office/drawing/2014/main" id="{66CC8938-D492-DF0D-049B-A4631EB9FA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295400" y="1447800"/>
            <a:ext cx="10744200" cy="1600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      List All Areas  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        Initiatives to be Considered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79202" name="Picture 1" descr="HarvestLogo_LG.jpeg">
            <a:extLst>
              <a:ext uri="{FF2B5EF4-FFF2-40B4-BE49-F238E27FC236}">
                <a16:creationId xmlns:a16="http://schemas.microsoft.com/office/drawing/2014/main" id="{00F068D4-2747-BDE6-9968-3EE2830C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Box 3">
            <a:extLst>
              <a:ext uri="{FF2B5EF4-FFF2-40B4-BE49-F238E27FC236}">
                <a16:creationId xmlns:a16="http://schemas.microsoft.com/office/drawing/2014/main" id="{02A8E1D5-15D4-53D4-C15A-C1F06287A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79204" name="Picture 3">
            <a:extLst>
              <a:ext uri="{FF2B5EF4-FFF2-40B4-BE49-F238E27FC236}">
                <a16:creationId xmlns:a16="http://schemas.microsoft.com/office/drawing/2014/main" id="{39480963-DC6A-6C6F-D895-406AF1B1B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505200"/>
            <a:ext cx="2619375" cy="174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>
            <a:extLst>
              <a:ext uri="{FF2B5EF4-FFF2-40B4-BE49-F238E27FC236}">
                <a16:creationId xmlns:a16="http://schemas.microsoft.com/office/drawing/2014/main" id="{0DCDAFCC-71E8-A966-01AA-FEF2684C5B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28600" y="1743075"/>
            <a:ext cx="9601200" cy="130492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Link All Areas - Initiatives to Key Metrics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pic>
        <p:nvPicPr>
          <p:cNvPr id="181250" name="Picture 1" descr="HarvestLogo_LG.jpeg">
            <a:extLst>
              <a:ext uri="{FF2B5EF4-FFF2-40B4-BE49-F238E27FC236}">
                <a16:creationId xmlns:a16="http://schemas.microsoft.com/office/drawing/2014/main" id="{9352BF91-E1A9-CF11-2C9F-6CBA8DB6B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Box 3">
            <a:extLst>
              <a:ext uri="{FF2B5EF4-FFF2-40B4-BE49-F238E27FC236}">
                <a16:creationId xmlns:a16="http://schemas.microsoft.com/office/drawing/2014/main" id="{ACC9114D-DBC3-D419-E418-E46D0DF71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81252" name="Picture 1">
            <a:extLst>
              <a:ext uri="{FF2B5EF4-FFF2-40B4-BE49-F238E27FC236}">
                <a16:creationId xmlns:a16="http://schemas.microsoft.com/office/drawing/2014/main" id="{36634DB3-DC74-B75A-6510-F95CF1045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4423"/>
            <a:ext cx="4262438" cy="15911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F29E0707-645E-4E64-3347-6CCBA24545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304800" y="2514600"/>
            <a:ext cx="94488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dirty="0">
                <a:solidFill>
                  <a:srgbClr val="008000"/>
                </a:solidFill>
              </a:rPr>
              <a:t>Build Priority Map -Blind Vote </a:t>
            </a:r>
            <a:br>
              <a:rPr lang="en-US" altLang="en-US" sz="4000" dirty="0">
                <a:solidFill>
                  <a:srgbClr val="008000"/>
                </a:solidFill>
              </a:rPr>
            </a:br>
            <a:br>
              <a:rPr lang="en-US" altLang="en-US" sz="4000" dirty="0">
                <a:solidFill>
                  <a:srgbClr val="008000"/>
                </a:solidFill>
              </a:rPr>
            </a:br>
            <a:r>
              <a:rPr lang="en-US" altLang="en-US" sz="4000" dirty="0">
                <a:solidFill>
                  <a:srgbClr val="008000"/>
                </a:solidFill>
              </a:rPr>
              <a:t>   Boil Down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pic>
        <p:nvPicPr>
          <p:cNvPr id="183298" name="Picture 1" descr="HarvestLogo_LG.jpeg">
            <a:extLst>
              <a:ext uri="{FF2B5EF4-FFF2-40B4-BE49-F238E27FC236}">
                <a16:creationId xmlns:a16="http://schemas.microsoft.com/office/drawing/2014/main" id="{A115AA20-6682-CF46-43F8-0706C547A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extBox 3">
            <a:extLst>
              <a:ext uri="{FF2B5EF4-FFF2-40B4-BE49-F238E27FC236}">
                <a16:creationId xmlns:a16="http://schemas.microsoft.com/office/drawing/2014/main" id="{C3B680C6-92B0-761D-A0E6-3A3000B04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83300" name="Picture 1">
            <a:extLst>
              <a:ext uri="{FF2B5EF4-FFF2-40B4-BE49-F238E27FC236}">
                <a16:creationId xmlns:a16="http://schemas.microsoft.com/office/drawing/2014/main" id="{E9F2E628-7F9E-4003-BDBD-E0CD95E19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4000500"/>
            <a:ext cx="30353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92338B92-C8CA-A4E9-1ECA-ED1ED15360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52400" y="1447800"/>
            <a:ext cx="9601200" cy="1676400"/>
          </a:xfrm>
        </p:spPr>
        <p:txBody>
          <a:bodyPr/>
          <a:lstStyle/>
          <a:p>
            <a:pPr eaLnBrk="1" hangingPunct="1"/>
            <a:r>
              <a:rPr lang="en-US" altLang="en-US" i="1" dirty="0">
                <a:solidFill>
                  <a:srgbClr val="008000"/>
                </a:solidFill>
              </a:rPr>
              <a:t>“A goal without a plan is just a wish”</a:t>
            </a:r>
            <a:br>
              <a:rPr lang="en-US" altLang="ja-JP" sz="3200" i="1" dirty="0">
                <a:solidFill>
                  <a:srgbClr val="000000"/>
                </a:solidFill>
              </a:rPr>
            </a:br>
            <a:br>
              <a:rPr lang="en-US" altLang="ja-JP" sz="2800" i="1" dirty="0">
                <a:solidFill>
                  <a:srgbClr val="000000"/>
                </a:solidFill>
              </a:rPr>
            </a:br>
            <a:r>
              <a:rPr lang="en-US" altLang="ja-JP" sz="2800" dirty="0">
                <a:solidFill>
                  <a:srgbClr val="000000"/>
                </a:solidFill>
              </a:rPr>
              <a:t>Antoine de Saint-Exupéry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pic>
        <p:nvPicPr>
          <p:cNvPr id="29698" name="Picture 1" descr="HarvestLogo_LG.jpeg">
            <a:extLst>
              <a:ext uri="{FF2B5EF4-FFF2-40B4-BE49-F238E27FC236}">
                <a16:creationId xmlns:a16="http://schemas.microsoft.com/office/drawing/2014/main" id="{CEAFAE83-CF1A-747B-A77E-2541F66C0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>
            <a:extLst>
              <a:ext uri="{FF2B5EF4-FFF2-40B4-BE49-F238E27FC236}">
                <a16:creationId xmlns:a16="http://schemas.microsoft.com/office/drawing/2014/main" id="{BC697280-4E17-6C38-FF7B-005A6EC1D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mmm</a:t>
            </a:r>
          </a:p>
        </p:txBody>
      </p:sp>
      <p:pic>
        <p:nvPicPr>
          <p:cNvPr id="29700" name="Picture 1">
            <a:extLst>
              <a:ext uri="{FF2B5EF4-FFF2-40B4-BE49-F238E27FC236}">
                <a16:creationId xmlns:a16="http://schemas.microsoft.com/office/drawing/2014/main" id="{9C975CAB-6EB6-F362-3EFC-540B01638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3429000"/>
            <a:ext cx="1946275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>
            <a:extLst>
              <a:ext uri="{FF2B5EF4-FFF2-40B4-BE49-F238E27FC236}">
                <a16:creationId xmlns:a16="http://schemas.microsoft.com/office/drawing/2014/main" id="{96F28087-DACB-DF68-4E9A-F696F24BAA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Decide on Top 1-3 </a:t>
            </a:r>
            <a:br>
              <a:rPr lang="en-US" altLang="en-US" dirty="0">
                <a:solidFill>
                  <a:srgbClr val="008000"/>
                </a:solidFill>
              </a:rPr>
            </a:br>
            <a:br>
              <a:rPr lang="en-US" altLang="en-US" dirty="0">
                <a:solidFill>
                  <a:srgbClr val="008000"/>
                </a:solidFill>
              </a:rPr>
            </a:br>
            <a:r>
              <a:rPr lang="en-US" altLang="en-US" dirty="0">
                <a:solidFill>
                  <a:srgbClr val="008000"/>
                </a:solidFill>
              </a:rPr>
              <a:t>Key High Leverage Areas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85346" name="Picture 1" descr="HarvestLogo_LG.jpeg">
            <a:extLst>
              <a:ext uri="{FF2B5EF4-FFF2-40B4-BE49-F238E27FC236}">
                <a16:creationId xmlns:a16="http://schemas.microsoft.com/office/drawing/2014/main" id="{1633EFB5-BF42-5142-634E-A8556AEBE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TextBox 3">
            <a:extLst>
              <a:ext uri="{FF2B5EF4-FFF2-40B4-BE49-F238E27FC236}">
                <a16:creationId xmlns:a16="http://schemas.microsoft.com/office/drawing/2014/main" id="{0CBF7175-F661-CE7B-9A06-0C5DBF0C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85348" name="Picture 1">
            <a:extLst>
              <a:ext uri="{FF2B5EF4-FFF2-40B4-BE49-F238E27FC236}">
                <a16:creationId xmlns:a16="http://schemas.microsoft.com/office/drawing/2014/main" id="{0B05F422-42D9-0F42-8E5E-F55D6A4E4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3581400"/>
            <a:ext cx="2962275" cy="1543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B8DC3676-AF1D-DE50-7E11-F06DA7614A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146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The ONE THING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87394" name="Picture 1" descr="HarvestLogo_LG.jpeg">
            <a:extLst>
              <a:ext uri="{FF2B5EF4-FFF2-40B4-BE49-F238E27FC236}">
                <a16:creationId xmlns:a16="http://schemas.microsoft.com/office/drawing/2014/main" id="{B4EBE757-DC1F-D02F-12F3-FCB8CD79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extBox 3">
            <a:extLst>
              <a:ext uri="{FF2B5EF4-FFF2-40B4-BE49-F238E27FC236}">
                <a16:creationId xmlns:a16="http://schemas.microsoft.com/office/drawing/2014/main" id="{28530207-6CCA-513F-1B83-311315C68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87396" name="Picture 1">
            <a:extLst>
              <a:ext uri="{FF2B5EF4-FFF2-40B4-BE49-F238E27FC236}">
                <a16:creationId xmlns:a16="http://schemas.microsoft.com/office/drawing/2014/main" id="{A2A1E9A7-0C05-6D5F-E864-A9F3921D8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3352800"/>
            <a:ext cx="2924175" cy="1562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>
            <a:extLst>
              <a:ext uri="{FF2B5EF4-FFF2-40B4-BE49-F238E27FC236}">
                <a16:creationId xmlns:a16="http://schemas.microsoft.com/office/drawing/2014/main" id="{F1BD4161-0C7C-C566-E1AC-0907C326A5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525" y="2438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Decide 1-3 Secondary Areas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89442" name="Picture 1" descr="HarvestLogo_LG.jpeg">
            <a:extLst>
              <a:ext uri="{FF2B5EF4-FFF2-40B4-BE49-F238E27FC236}">
                <a16:creationId xmlns:a16="http://schemas.microsoft.com/office/drawing/2014/main" id="{7AF9DD55-F217-22AB-2956-C883ED863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TextBox 3">
            <a:extLst>
              <a:ext uri="{FF2B5EF4-FFF2-40B4-BE49-F238E27FC236}">
                <a16:creationId xmlns:a16="http://schemas.microsoft.com/office/drawing/2014/main" id="{D1A88344-8F9D-7D33-9943-B8322E71C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89444" name="Picture 1">
            <a:extLst>
              <a:ext uri="{FF2B5EF4-FFF2-40B4-BE49-F238E27FC236}">
                <a16:creationId xmlns:a16="http://schemas.microsoft.com/office/drawing/2014/main" id="{C0439314-1DC4-C41B-23EF-D94172617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3276600"/>
            <a:ext cx="34925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>
            <a:extLst>
              <a:ext uri="{FF2B5EF4-FFF2-40B4-BE49-F238E27FC236}">
                <a16:creationId xmlns:a16="http://schemas.microsoft.com/office/drawing/2014/main" id="{C45A04EF-33BD-59EA-7FBA-655A8D1CE8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4384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List Simple, Easy “Fix It” Items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91490" name="Picture 1" descr="HarvestLogo_LG.jpeg">
            <a:extLst>
              <a:ext uri="{FF2B5EF4-FFF2-40B4-BE49-F238E27FC236}">
                <a16:creationId xmlns:a16="http://schemas.microsoft.com/office/drawing/2014/main" id="{3F62C4EF-80E3-7632-FB41-DE45B7EF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Box 3">
            <a:extLst>
              <a:ext uri="{FF2B5EF4-FFF2-40B4-BE49-F238E27FC236}">
                <a16:creationId xmlns:a16="http://schemas.microsoft.com/office/drawing/2014/main" id="{3FFBF1AE-F36B-921C-9CE4-82984804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91492" name="Picture 1">
            <a:extLst>
              <a:ext uri="{FF2B5EF4-FFF2-40B4-BE49-F238E27FC236}">
                <a16:creationId xmlns:a16="http://schemas.microsoft.com/office/drawing/2014/main" id="{0112ACF1-ABE8-A238-A526-60AD701E6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29000"/>
            <a:ext cx="2371725" cy="1924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097FCD42-4379-5B6B-AADF-DDE124EFD0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609600" y="2514600"/>
            <a:ext cx="9906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   Decide Champions </a:t>
            </a:r>
            <a:r>
              <a:rPr lang="en-US" altLang="en-US" sz="3600" dirty="0">
                <a:solidFill>
                  <a:srgbClr val="008000"/>
                </a:solidFill>
              </a:rPr>
              <a:t>&amp;</a:t>
            </a:r>
            <a:r>
              <a:rPr lang="en-US" altLang="en-US" dirty="0">
                <a:solidFill>
                  <a:srgbClr val="008000"/>
                </a:solidFill>
              </a:rPr>
              <a:t> Co-Champions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93538" name="Picture 1" descr="HarvestLogo_LG.jpeg">
            <a:extLst>
              <a:ext uri="{FF2B5EF4-FFF2-40B4-BE49-F238E27FC236}">
                <a16:creationId xmlns:a16="http://schemas.microsoft.com/office/drawing/2014/main" id="{EDAA5A61-E3CC-ACB2-1A5A-32038BE0F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TextBox 3">
            <a:extLst>
              <a:ext uri="{FF2B5EF4-FFF2-40B4-BE49-F238E27FC236}">
                <a16:creationId xmlns:a16="http://schemas.microsoft.com/office/drawing/2014/main" id="{A55668A9-AB17-7437-16AE-EA498B801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93540" name="Picture 1">
            <a:extLst>
              <a:ext uri="{FF2B5EF4-FFF2-40B4-BE49-F238E27FC236}">
                <a16:creationId xmlns:a16="http://schemas.microsoft.com/office/drawing/2014/main" id="{85E67B58-E0FB-5D38-4883-21022B58F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3505200"/>
            <a:ext cx="3409950" cy="1343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E8F88D6E-ADCF-2505-097E-A140D70C29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438400"/>
            <a:ext cx="9144000" cy="457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Establish SMART Goals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95586" name="Picture 1" descr="HarvestLogo_LG.jpeg">
            <a:extLst>
              <a:ext uri="{FF2B5EF4-FFF2-40B4-BE49-F238E27FC236}">
                <a16:creationId xmlns:a16="http://schemas.microsoft.com/office/drawing/2014/main" id="{71807F89-D719-838B-8B93-481EE7E81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3">
            <a:extLst>
              <a:ext uri="{FF2B5EF4-FFF2-40B4-BE49-F238E27FC236}">
                <a16:creationId xmlns:a16="http://schemas.microsoft.com/office/drawing/2014/main" id="{EB9A3C75-3FD0-13C4-0E1E-52AE0502F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95588" name="Picture 2">
            <a:extLst>
              <a:ext uri="{FF2B5EF4-FFF2-40B4-BE49-F238E27FC236}">
                <a16:creationId xmlns:a16="http://schemas.microsoft.com/office/drawing/2014/main" id="{243CD754-63A2-B9E1-4BCF-81E8C8166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3276600"/>
            <a:ext cx="42735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AC843C94-A5BD-A35A-DABA-32BF9DE8C1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76200" y="2500009"/>
            <a:ext cx="92964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Have Time </a:t>
            </a:r>
            <a:r>
              <a:rPr lang="en-US" altLang="en-US" sz="3600" dirty="0">
                <a:solidFill>
                  <a:srgbClr val="008000"/>
                </a:solidFill>
              </a:rPr>
              <a:t>&amp;</a:t>
            </a:r>
            <a:r>
              <a:rPr lang="en-US" altLang="en-US" dirty="0">
                <a:solidFill>
                  <a:srgbClr val="008000"/>
                </a:solidFill>
              </a:rPr>
              <a:t> Measurable Milestones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97634" name="Picture 1" descr="HarvestLogo_LG.jpeg">
            <a:extLst>
              <a:ext uri="{FF2B5EF4-FFF2-40B4-BE49-F238E27FC236}">
                <a16:creationId xmlns:a16="http://schemas.microsoft.com/office/drawing/2014/main" id="{EEBBB29B-233B-4E4E-5A02-6E4E5DF1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TextBox 3">
            <a:extLst>
              <a:ext uri="{FF2B5EF4-FFF2-40B4-BE49-F238E27FC236}">
                <a16:creationId xmlns:a16="http://schemas.microsoft.com/office/drawing/2014/main" id="{E42B5236-4A16-2909-3E4A-A24CC7C86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97636" name="Picture 1">
            <a:extLst>
              <a:ext uri="{FF2B5EF4-FFF2-40B4-BE49-F238E27FC236}">
                <a16:creationId xmlns:a16="http://schemas.microsoft.com/office/drawing/2014/main" id="{FA0D7967-DCF8-E458-5C4F-8522DECC7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352800"/>
            <a:ext cx="2911475" cy="19383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>
            <a:extLst>
              <a:ext uri="{FF2B5EF4-FFF2-40B4-BE49-F238E27FC236}">
                <a16:creationId xmlns:a16="http://schemas.microsoft.com/office/drawing/2014/main" id="{89D4AFBA-33E6-2446-0BDD-A7E16423DB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525" y="2362200"/>
            <a:ext cx="9144000" cy="60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Establish Sequencing – Next Steps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99682" name="Picture 1" descr="HarvestLogo_LG.jpeg">
            <a:extLst>
              <a:ext uri="{FF2B5EF4-FFF2-40B4-BE49-F238E27FC236}">
                <a16:creationId xmlns:a16="http://schemas.microsoft.com/office/drawing/2014/main" id="{823F3449-7F68-1C7F-87AD-D113D8AD9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3">
            <a:extLst>
              <a:ext uri="{FF2B5EF4-FFF2-40B4-BE49-F238E27FC236}">
                <a16:creationId xmlns:a16="http://schemas.microsoft.com/office/drawing/2014/main" id="{5B847752-EF12-3D11-6511-FC1A477F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199684" name="Picture 1">
            <a:extLst>
              <a:ext uri="{FF2B5EF4-FFF2-40B4-BE49-F238E27FC236}">
                <a16:creationId xmlns:a16="http://schemas.microsoft.com/office/drawing/2014/main" id="{D5859EC4-50D9-D62F-BE4B-A0D9CA5B4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200400"/>
            <a:ext cx="2619375" cy="174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D352B83B-F831-D084-87FA-8EC9259EC1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b="1" dirty="0">
                <a:solidFill>
                  <a:srgbClr val="008000"/>
                </a:solidFill>
              </a:rPr>
              <a:t>Critical:  </a:t>
            </a:r>
            <a:r>
              <a:rPr lang="en-US" altLang="en-US" sz="3600" dirty="0">
                <a:solidFill>
                  <a:srgbClr val="008000"/>
                </a:solidFill>
              </a:rPr>
              <a:t>Between</a:t>
            </a:r>
            <a:r>
              <a:rPr lang="en-US" altLang="en-US" sz="3600" b="1" dirty="0">
                <a:solidFill>
                  <a:srgbClr val="008000"/>
                </a:solidFill>
              </a:rPr>
              <a:t> </a:t>
            </a:r>
            <a:r>
              <a:rPr lang="en-US" altLang="en-US" sz="3600" dirty="0">
                <a:solidFill>
                  <a:srgbClr val="008000"/>
                </a:solidFill>
              </a:rPr>
              <a:t>Now and Next 30 Days</a:t>
            </a:r>
            <a:endParaRPr lang="en-US" altLang="en-US" sz="3600" dirty="0">
              <a:solidFill>
                <a:srgbClr val="000000"/>
              </a:solidFill>
            </a:endParaRPr>
          </a:p>
        </p:txBody>
      </p:sp>
      <p:pic>
        <p:nvPicPr>
          <p:cNvPr id="201730" name="Picture 1" descr="HarvestLogo_LG.jpeg">
            <a:extLst>
              <a:ext uri="{FF2B5EF4-FFF2-40B4-BE49-F238E27FC236}">
                <a16:creationId xmlns:a16="http://schemas.microsoft.com/office/drawing/2014/main" id="{77F75088-952A-CCC2-4F29-49720BAD5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Box 3">
            <a:extLst>
              <a:ext uri="{FF2B5EF4-FFF2-40B4-BE49-F238E27FC236}">
                <a16:creationId xmlns:a16="http://schemas.microsoft.com/office/drawing/2014/main" id="{53401849-30E5-02A7-8936-8342EBC93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201732" name="Picture 1">
            <a:extLst>
              <a:ext uri="{FF2B5EF4-FFF2-40B4-BE49-F238E27FC236}">
                <a16:creationId xmlns:a16="http://schemas.microsoft.com/office/drawing/2014/main" id="{26707CC3-A875-3737-04F9-AC420D7D6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200400"/>
            <a:ext cx="17526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07E0B6AA-FAEB-2EBD-6025-0B32E5DA31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533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rgbClr val="008000"/>
                </a:solidFill>
              </a:rPr>
              <a:t>Urgent:  </a:t>
            </a:r>
            <a:r>
              <a:rPr lang="en-US" altLang="en-US" sz="4000" dirty="0">
                <a:solidFill>
                  <a:srgbClr val="008000"/>
                </a:solidFill>
              </a:rPr>
              <a:t>Within 90 Days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pic>
        <p:nvPicPr>
          <p:cNvPr id="203778" name="Picture 1" descr="HarvestLogo_LG.jpeg">
            <a:extLst>
              <a:ext uri="{FF2B5EF4-FFF2-40B4-BE49-F238E27FC236}">
                <a16:creationId xmlns:a16="http://schemas.microsoft.com/office/drawing/2014/main" id="{68DE0A87-9D2F-385B-F3BF-5FA6D14F6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346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TextBox 3">
            <a:extLst>
              <a:ext uri="{FF2B5EF4-FFF2-40B4-BE49-F238E27FC236}">
                <a16:creationId xmlns:a16="http://schemas.microsoft.com/office/drawing/2014/main" id="{2989A7FD-6487-01A8-2184-4F6CE38C3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Putting the Plan Together</a:t>
            </a:r>
          </a:p>
        </p:txBody>
      </p:sp>
      <p:pic>
        <p:nvPicPr>
          <p:cNvPr id="203780" name="Picture 3">
            <a:extLst>
              <a:ext uri="{FF2B5EF4-FFF2-40B4-BE49-F238E27FC236}">
                <a16:creationId xmlns:a16="http://schemas.microsoft.com/office/drawing/2014/main" id="{D713B5CB-E288-69EF-3EAF-13C9B18E9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200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0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0000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23712</TotalTime>
  <Words>2329</Words>
  <Application>Microsoft Macintosh PowerPoint</Application>
  <PresentationFormat>On-screen Show (4:3)</PresentationFormat>
  <Paragraphs>466</Paragraphs>
  <Slides>119</Slides>
  <Notes>119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2" baseType="lpstr">
      <vt:lpstr>Arial</vt:lpstr>
      <vt:lpstr>Castellar</vt:lpstr>
      <vt:lpstr>Blank Presentation</vt:lpstr>
      <vt:lpstr>  How to Build a Strategic Plan  &amp;  Stick to It!</vt:lpstr>
      <vt:lpstr>  Thanks to Our Sponsors   </vt:lpstr>
      <vt:lpstr>  </vt:lpstr>
      <vt:lpstr>  </vt:lpstr>
      <vt:lpstr>  </vt:lpstr>
      <vt:lpstr>  </vt:lpstr>
      <vt:lpstr>Harvesters’ Hope for Today  Affirmation   Learn and Try Something New     Build Framework of a Plan</vt:lpstr>
      <vt:lpstr>Why Plan?</vt:lpstr>
      <vt:lpstr>“A goal without a plan is just a wish”  Antoine de Saint-Exupéry</vt:lpstr>
      <vt:lpstr>Why Plan?  Have a “Road Map” to Success  Provides Inspiration and Direction   Establishes Measurable Milestones and Goals</vt:lpstr>
      <vt:lpstr>Why Plan?  Retain &amp; Attract the Right People  Plots Your Course – Focus Your Efforts   Helps Establish Cash &amp; Capital Needs</vt:lpstr>
      <vt:lpstr>Why Plan?  Provides Options for Plan A   Creates &amp; Sustains Alignment  Team Building</vt:lpstr>
      <vt:lpstr>Why Plan?  Employee Engagement   Shared Responsibility and Accountability  Helps to Avoid / Repeat Mistakes</vt:lpstr>
      <vt:lpstr>Why Plan?   Learn Strengths / Weaknesses: You &amp; Competitors  Marketing &amp; Sales Strategies  Exit - Succession Planning</vt:lpstr>
      <vt:lpstr>Why Plan?   Grow Profitably!</vt:lpstr>
      <vt:lpstr>“Plans are nothing; planning is everything”   Dwight D. Eisenhower</vt:lpstr>
      <vt:lpstr>“Every minute you spend planning saves 10 minutes in execution, this gives you a 1,000 percent Return on Energy!”  Brian Tracy</vt:lpstr>
      <vt:lpstr>“No Plan, No Way!”  Head Harvesters Bill &amp; Ed </vt:lpstr>
      <vt:lpstr>Why Don’t We Plan?</vt:lpstr>
      <vt:lpstr>Too Busy - No Time - Shiny Objects</vt:lpstr>
      <vt:lpstr>We do plans . . .  then forget about them.</vt:lpstr>
      <vt:lpstr>             Things Change “Too Fast” to Plan</vt:lpstr>
      <vt:lpstr>We’d rather react than pro-act  It’s just more exciting!</vt:lpstr>
      <vt:lpstr>  We Have a Plan …  Ready    Shoot    Aim!    (Usually Right in the    .  Ouch!)</vt:lpstr>
      <vt:lpstr>We Don’t Know How!</vt:lpstr>
      <vt:lpstr>“You can’t plow a field simply by turning it over in your mind.”   Benjamin Franklin</vt:lpstr>
      <vt:lpstr>Today’s Plan  Six Steps for Building a Strategic   Plan &amp; Sticking to It! </vt:lpstr>
      <vt:lpstr>  #1: Planning Preparation    #2: Planning Session Fundamentals    #3: The “Here” to “There” Premise    #4: Key Elements of a Plan    #5: Putting the Plan Together    #6: Execution of the Plan </vt:lpstr>
      <vt:lpstr>Step One  Planning Preparation  </vt:lpstr>
      <vt:lpstr>“Give me six hours to chop down a tree  and I will spend the first four hours  sharpening the axe.”   Abraham Lincoln</vt:lpstr>
      <vt:lpstr> When to Hold Planning Meetings</vt:lpstr>
      <vt:lpstr> Deciding Who Attends</vt:lpstr>
      <vt:lpstr>Where to Hold Planning Session</vt:lpstr>
      <vt:lpstr> How Long Should It Be</vt:lpstr>
      <vt:lpstr>“Practice the 1% Rule.”   Head Harvester Ed</vt:lpstr>
      <vt:lpstr>Facilitate or Not to Facilitate</vt:lpstr>
      <vt:lpstr>Fact Finding - Financials - Sales</vt:lpstr>
      <vt:lpstr>Fact Finding Example:  Sales  Revenue Stream - Size - Market Type - GM - Tenure</vt:lpstr>
      <vt:lpstr>Trends – Environmental Scan</vt:lpstr>
      <vt:lpstr>Review Last Plan</vt:lpstr>
      <vt:lpstr>Agenda</vt:lpstr>
      <vt:lpstr>Any Prep Needed by Attendees</vt:lpstr>
      <vt:lpstr>Survey Team Members &amp; Customers </vt:lpstr>
      <vt:lpstr>Step One  Planning Preparation  Thoughts – Questions – Comments? </vt:lpstr>
      <vt:lpstr>Step Two  Planning Fundamentals  </vt:lpstr>
      <vt:lpstr>Have an Agenda  Start &amp; End on Time</vt:lpstr>
      <vt:lpstr>Record Notes - Ideas - Action Items</vt:lpstr>
      <vt:lpstr>Establish Rules of Engagement</vt:lpstr>
      <vt:lpstr>Practice Open Dialogue  Spirit of Inquiry</vt:lpstr>
      <vt:lpstr>Don’t Take the Road to Abilene</vt:lpstr>
      <vt:lpstr>Practice 90-10 Rule  Focus on Solutions-Not the Problem</vt:lpstr>
      <vt:lpstr>Have Consensus Building</vt:lpstr>
      <vt:lpstr>Establish Rules of Engagement</vt:lpstr>
      <vt:lpstr>Decide on Top / High Leverage Priorities</vt:lpstr>
      <vt:lpstr>Link Priorities to Measurable Goals</vt:lpstr>
      <vt:lpstr>Do a Debrief of Planning Session</vt:lpstr>
      <vt:lpstr>Sleep On It!</vt:lpstr>
      <vt:lpstr>Step Two  Planning Fundamentals  Thoughts - Questions - Comments</vt:lpstr>
      <vt:lpstr>Step Three  The “Here” to “There” Premise </vt:lpstr>
      <vt:lpstr>Establish “Here”  Revenue   Gross Margins  People Map – Org Chart</vt:lpstr>
      <vt:lpstr>Establish “Here” in Key Metrics </vt:lpstr>
      <vt:lpstr>Review Performance in Key Metrics</vt:lpstr>
      <vt:lpstr>                                            ___ Revenue: Overall &amp; By Stream                                                ___ Gross Margin: Overall &amp; By Stream                                                ___ Net Profit                                               ___ Safety                                                ___ Customer Retention                                               ___ Customer Penetration % with Extras                                                ___ Key Employee Retention                                               ___ Internal Quality Standards                                               ___ Accounts Receivable</vt:lpstr>
      <vt:lpstr>“If you don’t know where you are going, you might end up somewhere else.”  Yogi Berra</vt:lpstr>
      <vt:lpstr>Next Project   “There” 3-5 Years Out</vt:lpstr>
      <vt:lpstr>Establish “There”  Revenue   Gross Margins  People Map - Org Chart</vt:lpstr>
      <vt:lpstr>Establish “There”  Desired Performance in Key Metrics</vt:lpstr>
      <vt:lpstr>                                                   Revenue                                                      Gross Margin                                                      Net Profit                                                      Safety                                                       Customer Retention                                                      Customer Penetration                                                      Key Employee Retention                                                      Internal Quality Standards                                                      Accounts Receivable</vt:lpstr>
      <vt:lpstr>          “Here” ------- Key Metrics ------- “There”               Revenue                                        Revenue                                                                                                              Gross Margin                          Gross Margin              People Map                               People Map                  Key Metrics                                Key Metrics</vt:lpstr>
      <vt:lpstr>Step Three  The “Here” to “There” Premise  Thoughts – Questions - Comments  </vt:lpstr>
      <vt:lpstr>Step Four  Key Elements of a Plan   </vt:lpstr>
      <vt:lpstr>Culture  Vision – Mission – Core Values – Success Behaviors</vt:lpstr>
      <vt:lpstr>Marketing – Sales </vt:lpstr>
      <vt:lpstr>Customers</vt:lpstr>
      <vt:lpstr>People</vt:lpstr>
      <vt:lpstr>Financials</vt:lpstr>
      <vt:lpstr>Operations</vt:lpstr>
      <vt:lpstr>Trends – Environmental Scan</vt:lpstr>
      <vt:lpstr>SWOTT! Yourselves &amp; Competitors</vt:lpstr>
      <vt:lpstr>Technology - Innovation</vt:lpstr>
      <vt:lpstr>Best Practices-Programs-Processes</vt:lpstr>
      <vt:lpstr>Lessons Learned: Brags/ Bloopers</vt:lpstr>
      <vt:lpstr>Secondary:  Basic “To Do” Stuff</vt:lpstr>
      <vt:lpstr>Step Four  Key Elements of a Plan  Thoughts – Questions – Comments   </vt:lpstr>
      <vt:lpstr>Step Five  Putting the Plan Together  </vt:lpstr>
      <vt:lpstr>“A goal without a plan is just a wish.”  Antoine de Saint - Exupéry</vt:lpstr>
      <vt:lpstr>      List All Areas            Initiatives to be Considered</vt:lpstr>
      <vt:lpstr>Link All Areas - Initiatives to Key Metrics</vt:lpstr>
      <vt:lpstr>Build Priority Map -Blind Vote      Boil Down</vt:lpstr>
      <vt:lpstr>Decide on Top 1-3   Key High Leverage Areas</vt:lpstr>
      <vt:lpstr>The ONE THING</vt:lpstr>
      <vt:lpstr>Decide 1-3 Secondary Areas</vt:lpstr>
      <vt:lpstr>List Simple, Easy “Fix It” Items</vt:lpstr>
      <vt:lpstr>   Decide Champions &amp; Co-Champions</vt:lpstr>
      <vt:lpstr>Establish SMART Goals</vt:lpstr>
      <vt:lpstr>Have Time &amp; Measurable Milestones</vt:lpstr>
      <vt:lpstr>Establish Sequencing – Next Steps</vt:lpstr>
      <vt:lpstr>Critical:  Between Now and Next 30 Days</vt:lpstr>
      <vt:lpstr>Urgent:  Within 90 Days</vt:lpstr>
      <vt:lpstr>Important:  Within One Year</vt:lpstr>
      <vt:lpstr>Long Range:  Two – Five Years</vt:lpstr>
      <vt:lpstr>Step Five  Putting the Plan Together  Thoughts – Questions -Comments </vt:lpstr>
      <vt:lpstr>Step Six  Execution of the Plan  </vt:lpstr>
      <vt:lpstr>“Unless commitment is made . . .  there are only promises and hopes;  But No Plans.”     Peter F. Drucker</vt:lpstr>
      <vt:lpstr>Have Plan in Writing   Copies to Key   People   The PLAYBOOK</vt:lpstr>
      <vt:lpstr>Assigned Teams with Champions</vt:lpstr>
      <vt:lpstr>Regular “Touch Base” Meetings</vt:lpstr>
      <vt:lpstr>Review Progress – Measure Results</vt:lpstr>
      <vt:lpstr>Adjust When Needed or   Circumstances Dictate</vt:lpstr>
      <vt:lpstr>Step Six  Execution of the Plan  Thoughts – Questions – Comments </vt:lpstr>
      <vt:lpstr>Summary     </vt:lpstr>
      <vt:lpstr>   Know &amp; Follow the Six Steps</vt:lpstr>
      <vt:lpstr>   Learn and Adjust </vt:lpstr>
      <vt:lpstr>   Link Actions to Key Results</vt:lpstr>
      <vt:lpstr>   Measure Progress</vt:lpstr>
      <vt:lpstr>  Engage - Enlist - Enroll</vt:lpstr>
      <vt:lpstr>  Celebrate!</vt:lpstr>
      <vt:lpstr>Harvester’s Hope for Today  Affirmation  Learn and Try Something New  Build Framework of a Plan</vt:lpstr>
      <vt:lpstr>Thoughts – Questions – Comments  bill@harvestlandscapeconsulting.com  ed@harvestlandscapeconsulting.com  </vt:lpstr>
    </vt:vector>
  </TitlesOfParts>
  <Company>Harvest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Recruiting: How to Attract and Get the Right People On Board</dc:title>
  <dc:creator>Bill Arman</dc:creator>
  <cp:lastModifiedBy>Bill Arman</cp:lastModifiedBy>
  <cp:revision>643</cp:revision>
  <dcterms:created xsi:type="dcterms:W3CDTF">2012-01-01T22:27:00Z</dcterms:created>
  <dcterms:modified xsi:type="dcterms:W3CDTF">2022-10-05T20:09:28Z</dcterms:modified>
</cp:coreProperties>
</file>